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 id="2147483735" r:id="rId5"/>
  </p:sldMasterIdLst>
  <p:notesMasterIdLst>
    <p:notesMasterId r:id="rId17"/>
  </p:notesMasterIdLst>
  <p:handoutMasterIdLst>
    <p:handoutMasterId r:id="rId18"/>
  </p:handoutMasterIdLst>
  <p:sldIdLst>
    <p:sldId id="277" r:id="rId6"/>
    <p:sldId id="410" r:id="rId7"/>
    <p:sldId id="411" r:id="rId8"/>
    <p:sldId id="412" r:id="rId9"/>
    <p:sldId id="264" r:id="rId10"/>
    <p:sldId id="404" r:id="rId11"/>
    <p:sldId id="405" r:id="rId12"/>
    <p:sldId id="413" r:id="rId13"/>
    <p:sldId id="396" r:id="rId14"/>
    <p:sldId id="399" r:id="rId15"/>
    <p:sldId id="39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8DA"/>
    <a:srgbClr val="37335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3" autoAdjust="0"/>
    <p:restoredTop sz="87348" autoAdjust="0"/>
  </p:normalViewPr>
  <p:slideViewPr>
    <p:cSldViewPr snapToGrid="0">
      <p:cViewPr varScale="1">
        <p:scale>
          <a:sx n="98" d="100"/>
          <a:sy n="98" d="100"/>
        </p:scale>
        <p:origin x="1032" y="192"/>
      </p:cViewPr>
      <p:guideLst>
        <p:guide pos="3840"/>
        <p:guide orient="horz" pos="2160"/>
      </p:guideLst>
    </p:cSldViewPr>
  </p:slideViewPr>
  <p:outlineViewPr>
    <p:cViewPr>
      <p:scale>
        <a:sx n="33" d="100"/>
        <a:sy n="33" d="100"/>
      </p:scale>
      <p:origin x="0" y="-2709"/>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8B3CF8-5EDB-4197-B447-1CA4258D2506}" type="doc">
      <dgm:prSet loTypeId="urn:microsoft.com/office/officeart/2005/8/layout/gear1" loCatId="cycle" qsTypeId="urn:microsoft.com/office/officeart/2005/8/quickstyle/simple4" qsCatId="simple" csTypeId="urn:microsoft.com/office/officeart/2005/8/colors/accent1_2" csCatId="accent1" phldr="1"/>
      <dgm:spPr/>
      <dgm:t>
        <a:bodyPr/>
        <a:lstStyle/>
        <a:p>
          <a:endParaRPr lang="en-US"/>
        </a:p>
      </dgm:t>
    </dgm:pt>
    <dgm:pt modelId="{E3A37365-93B9-41A9-A9B7-7EF34FE9A9E1}">
      <dgm:prSet phldrT="[Text]" custT="1"/>
      <dgm:spPr/>
      <dgm:t>
        <a:bodyPr/>
        <a:lstStyle/>
        <a:p>
          <a:pPr marL="0" lvl="0" indent="0" algn="ctr" defTabSz="889000">
            <a:lnSpc>
              <a:spcPct val="90000"/>
            </a:lnSpc>
            <a:spcBef>
              <a:spcPct val="0"/>
            </a:spcBef>
            <a:spcAft>
              <a:spcPct val="35000"/>
            </a:spcAft>
            <a:buNone/>
          </a:pPr>
          <a:r>
            <a:rPr lang="en-US" sz="2000" kern="1200" dirty="0">
              <a:latin typeface="Tenorite "/>
              <a:ea typeface="+mn-ea"/>
              <a:cs typeface="+mn-cs"/>
            </a:rPr>
            <a:t>Health History</a:t>
          </a:r>
        </a:p>
      </dgm:t>
    </dgm:pt>
    <dgm:pt modelId="{ADB9F620-4DF7-4155-8EB6-9943DEE70CDA}" type="parTrans" cxnId="{AEE479FD-CA71-4346-BF4D-6B0BEA5091CB}">
      <dgm:prSet/>
      <dgm:spPr/>
      <dgm:t>
        <a:bodyPr/>
        <a:lstStyle/>
        <a:p>
          <a:endParaRPr lang="en-US"/>
        </a:p>
      </dgm:t>
    </dgm:pt>
    <dgm:pt modelId="{02499256-09FB-4B9A-9993-C7E9B3AA882B}" type="sibTrans" cxnId="{AEE479FD-CA71-4346-BF4D-6B0BEA5091CB}">
      <dgm:prSet/>
      <dgm:spPr/>
      <dgm:t>
        <a:bodyPr/>
        <a:lstStyle/>
        <a:p>
          <a:endParaRPr lang="en-US"/>
        </a:p>
      </dgm:t>
    </dgm:pt>
    <dgm:pt modelId="{290B215F-0B48-4DF5-A8AF-FD430222F050}">
      <dgm:prSet phldrT="[Text]"/>
      <dgm:spPr/>
      <dgm:t>
        <a:bodyPr/>
        <a:lstStyle/>
        <a:p>
          <a:r>
            <a:rPr lang="en-US" dirty="0"/>
            <a:t>Health care</a:t>
          </a:r>
        </a:p>
      </dgm:t>
    </dgm:pt>
    <dgm:pt modelId="{94055073-189E-49E3-B82F-9E5735C60D27}" type="parTrans" cxnId="{983D381F-3906-47FE-A19B-85F0844D25F3}">
      <dgm:prSet/>
      <dgm:spPr/>
      <dgm:t>
        <a:bodyPr/>
        <a:lstStyle/>
        <a:p>
          <a:endParaRPr lang="en-US"/>
        </a:p>
      </dgm:t>
    </dgm:pt>
    <dgm:pt modelId="{F76F4906-618E-4C37-ABB3-09B84539296C}" type="sibTrans" cxnId="{983D381F-3906-47FE-A19B-85F0844D25F3}">
      <dgm:prSet/>
      <dgm:spPr/>
      <dgm:t>
        <a:bodyPr/>
        <a:lstStyle/>
        <a:p>
          <a:endParaRPr lang="en-US"/>
        </a:p>
      </dgm:t>
    </dgm:pt>
    <dgm:pt modelId="{9DD96AF1-0E4F-4F00-AC3A-49C1FB277F1B}">
      <dgm:prSet custT="1"/>
      <dgm:spPr/>
      <dgm:t>
        <a:bodyPr/>
        <a:lstStyle/>
        <a:p>
          <a:r>
            <a:rPr lang="en-US" sz="1100" dirty="0"/>
            <a:t>Landscape has forever changed</a:t>
          </a:r>
        </a:p>
      </dgm:t>
    </dgm:pt>
    <dgm:pt modelId="{EB953C74-C11A-4F8E-B8F4-1AB76E64332A}" type="parTrans" cxnId="{9BA0BE59-4695-4E6E-9A32-4CB5E8ECDF29}">
      <dgm:prSet/>
      <dgm:spPr/>
      <dgm:t>
        <a:bodyPr/>
        <a:lstStyle/>
        <a:p>
          <a:endParaRPr lang="en-US"/>
        </a:p>
      </dgm:t>
    </dgm:pt>
    <dgm:pt modelId="{B607567E-44AD-44EF-B307-D3FE783C0250}" type="sibTrans" cxnId="{9BA0BE59-4695-4E6E-9A32-4CB5E8ECDF29}">
      <dgm:prSet/>
      <dgm:spPr/>
      <dgm:t>
        <a:bodyPr/>
        <a:lstStyle/>
        <a:p>
          <a:endParaRPr lang="en-US"/>
        </a:p>
      </dgm:t>
    </dgm:pt>
    <dgm:pt modelId="{AD087AA6-66E8-42E9-AD4D-A97B71D847CF}">
      <dgm:prSet custT="1"/>
      <dgm:spPr/>
      <dgm:t>
        <a:bodyPr/>
        <a:lstStyle/>
        <a:p>
          <a:r>
            <a:rPr lang="en-US" sz="1100" dirty="0"/>
            <a:t>Grocery has had the biggest shift in shopping </a:t>
          </a:r>
          <a:r>
            <a:rPr lang="en-US" sz="1100" dirty="0" err="1"/>
            <a:t>abits</a:t>
          </a:r>
          <a:endParaRPr lang="en-US" sz="1100" dirty="0"/>
        </a:p>
      </dgm:t>
    </dgm:pt>
    <dgm:pt modelId="{9B17A58B-DB29-4344-8747-702B5BEEE6E7}" type="parTrans" cxnId="{C8FE3EAE-ADB7-49A3-B85F-6C96925C2930}">
      <dgm:prSet/>
      <dgm:spPr/>
      <dgm:t>
        <a:bodyPr/>
        <a:lstStyle/>
        <a:p>
          <a:endParaRPr lang="en-US"/>
        </a:p>
      </dgm:t>
    </dgm:pt>
    <dgm:pt modelId="{2A6FF6FA-5AE9-4018-837D-C7B0406AC9EF}" type="sibTrans" cxnId="{C8FE3EAE-ADB7-49A3-B85F-6C96925C2930}">
      <dgm:prSet/>
      <dgm:spPr/>
      <dgm:t>
        <a:bodyPr/>
        <a:lstStyle/>
        <a:p>
          <a:endParaRPr lang="en-US"/>
        </a:p>
      </dgm:t>
    </dgm:pt>
    <dgm:pt modelId="{43C8CA9A-DF6A-4E09-8CB1-F683BA566B19}">
      <dgm:prSet custT="1"/>
      <dgm:spPr/>
      <dgm:t>
        <a:bodyPr/>
        <a:lstStyle/>
        <a:p>
          <a:r>
            <a:rPr lang="en-US" sz="1100" dirty="0"/>
            <a:t>Providing recommendations will ease meal planning stress</a:t>
          </a:r>
        </a:p>
      </dgm:t>
    </dgm:pt>
    <dgm:pt modelId="{CBA919E9-D2D7-4BE0-B30A-9887BEBCA15D}" type="parTrans" cxnId="{EE536CFC-E588-4C0E-8638-BA23C6E048DA}">
      <dgm:prSet/>
      <dgm:spPr/>
      <dgm:t>
        <a:bodyPr/>
        <a:lstStyle/>
        <a:p>
          <a:endParaRPr lang="en-US"/>
        </a:p>
      </dgm:t>
    </dgm:pt>
    <dgm:pt modelId="{E8206912-270D-4BFF-8E1C-A6D91DBBF62F}" type="sibTrans" cxnId="{EE536CFC-E588-4C0E-8638-BA23C6E048DA}">
      <dgm:prSet/>
      <dgm:spPr/>
      <dgm:t>
        <a:bodyPr/>
        <a:lstStyle/>
        <a:p>
          <a:endParaRPr lang="en-US"/>
        </a:p>
      </dgm:t>
    </dgm:pt>
    <dgm:pt modelId="{E9BA99BE-2F59-4D4F-85E5-70800142B504}" type="pres">
      <dgm:prSet presAssocID="{558B3CF8-5EDB-4197-B447-1CA4258D2506}" presName="composite" presStyleCnt="0">
        <dgm:presLayoutVars>
          <dgm:chMax val="3"/>
          <dgm:animLvl val="lvl"/>
          <dgm:resizeHandles val="exact"/>
        </dgm:presLayoutVars>
      </dgm:prSet>
      <dgm:spPr/>
    </dgm:pt>
    <dgm:pt modelId="{6C17B482-FACB-40D7-9391-0327B66C9E3E}" type="pres">
      <dgm:prSet presAssocID="{E3A37365-93B9-41A9-A9B7-7EF34FE9A9E1}" presName="gear1" presStyleLbl="node1" presStyleIdx="0" presStyleCnt="2">
        <dgm:presLayoutVars>
          <dgm:chMax val="1"/>
          <dgm:bulletEnabled val="1"/>
        </dgm:presLayoutVars>
      </dgm:prSet>
      <dgm:spPr/>
    </dgm:pt>
    <dgm:pt modelId="{C2A1BB57-D82D-468D-869A-C07DAEF77806}" type="pres">
      <dgm:prSet presAssocID="{E3A37365-93B9-41A9-A9B7-7EF34FE9A9E1}" presName="gear1srcNode" presStyleLbl="node1" presStyleIdx="0" presStyleCnt="2"/>
      <dgm:spPr/>
    </dgm:pt>
    <dgm:pt modelId="{DA31CE10-45D0-4C2C-A077-318545880B61}" type="pres">
      <dgm:prSet presAssocID="{E3A37365-93B9-41A9-A9B7-7EF34FE9A9E1}" presName="gear1dstNode" presStyleLbl="node1" presStyleIdx="0" presStyleCnt="2"/>
      <dgm:spPr/>
    </dgm:pt>
    <dgm:pt modelId="{7B03EA4F-6369-4786-B1CB-6B5889B8FA81}" type="pres">
      <dgm:prSet presAssocID="{E3A37365-93B9-41A9-A9B7-7EF34FE9A9E1}" presName="gear1ch" presStyleLbl="fgAcc1" presStyleIdx="0" presStyleCnt="1">
        <dgm:presLayoutVars>
          <dgm:chMax val="0"/>
          <dgm:bulletEnabled val="1"/>
        </dgm:presLayoutVars>
      </dgm:prSet>
      <dgm:spPr/>
    </dgm:pt>
    <dgm:pt modelId="{2B127BB7-7169-5444-8AE3-18BD59CA9432}" type="pres">
      <dgm:prSet presAssocID="{290B215F-0B48-4DF5-A8AF-FD430222F050}" presName="gear2" presStyleLbl="node1" presStyleIdx="1" presStyleCnt="2">
        <dgm:presLayoutVars>
          <dgm:chMax val="1"/>
          <dgm:bulletEnabled val="1"/>
        </dgm:presLayoutVars>
      </dgm:prSet>
      <dgm:spPr/>
    </dgm:pt>
    <dgm:pt modelId="{84AD971D-09EA-584F-A7BB-033708BAA782}" type="pres">
      <dgm:prSet presAssocID="{290B215F-0B48-4DF5-A8AF-FD430222F050}" presName="gear2srcNode" presStyleLbl="node1" presStyleIdx="1" presStyleCnt="2"/>
      <dgm:spPr/>
    </dgm:pt>
    <dgm:pt modelId="{EA5B11D7-2142-404B-926C-B4278B046329}" type="pres">
      <dgm:prSet presAssocID="{290B215F-0B48-4DF5-A8AF-FD430222F050}" presName="gear2dstNode" presStyleLbl="node1" presStyleIdx="1" presStyleCnt="2"/>
      <dgm:spPr/>
    </dgm:pt>
    <dgm:pt modelId="{64669595-8B4D-4A25-B120-2CD2FD736337}" type="pres">
      <dgm:prSet presAssocID="{02499256-09FB-4B9A-9993-C7E9B3AA882B}" presName="connector1" presStyleLbl="sibTrans2D1" presStyleIdx="0" presStyleCnt="2"/>
      <dgm:spPr/>
    </dgm:pt>
    <dgm:pt modelId="{94778747-0530-004C-BA2D-58F640418D52}" type="pres">
      <dgm:prSet presAssocID="{F76F4906-618E-4C37-ABB3-09B84539296C}" presName="connector2" presStyleLbl="sibTrans2D1" presStyleIdx="1" presStyleCnt="2"/>
      <dgm:spPr/>
    </dgm:pt>
  </dgm:ptLst>
  <dgm:cxnLst>
    <dgm:cxn modelId="{D1331308-DB5A-41A8-A056-819C935F0716}" type="presOf" srcId="{E3A37365-93B9-41A9-A9B7-7EF34FE9A9E1}" destId="{C2A1BB57-D82D-468D-869A-C07DAEF77806}" srcOrd="1" destOrd="0" presId="urn:microsoft.com/office/officeart/2005/8/layout/gear1"/>
    <dgm:cxn modelId="{D3977E0D-572A-7E47-A609-BBC1596CBF23}" type="presOf" srcId="{F76F4906-618E-4C37-ABB3-09B84539296C}" destId="{94778747-0530-004C-BA2D-58F640418D52}" srcOrd="0" destOrd="0" presId="urn:microsoft.com/office/officeart/2005/8/layout/gear1"/>
    <dgm:cxn modelId="{5E9C2814-5C4B-420C-89AC-5D001D722301}" type="presOf" srcId="{9DD96AF1-0E4F-4F00-AC3A-49C1FB277F1B}" destId="{7B03EA4F-6369-4786-B1CB-6B5889B8FA81}" srcOrd="0" destOrd="0" presId="urn:microsoft.com/office/officeart/2005/8/layout/gear1"/>
    <dgm:cxn modelId="{983D381F-3906-47FE-A19B-85F0844D25F3}" srcId="{558B3CF8-5EDB-4197-B447-1CA4258D2506}" destId="{290B215F-0B48-4DF5-A8AF-FD430222F050}" srcOrd="1" destOrd="0" parTransId="{94055073-189E-49E3-B82F-9E5735C60D27}" sibTransId="{F76F4906-618E-4C37-ABB3-09B84539296C}"/>
    <dgm:cxn modelId="{1A356F22-40AF-46E1-BFFD-CDC505B04D42}" type="presOf" srcId="{43C8CA9A-DF6A-4E09-8CB1-F683BA566B19}" destId="{7B03EA4F-6369-4786-B1CB-6B5889B8FA81}" srcOrd="0" destOrd="2" presId="urn:microsoft.com/office/officeart/2005/8/layout/gear1"/>
    <dgm:cxn modelId="{A175FC46-13BA-0A4E-A8A2-8796F229323F}" type="presOf" srcId="{290B215F-0B48-4DF5-A8AF-FD430222F050}" destId="{2B127BB7-7169-5444-8AE3-18BD59CA9432}" srcOrd="0" destOrd="0" presId="urn:microsoft.com/office/officeart/2005/8/layout/gear1"/>
    <dgm:cxn modelId="{9BA0BE59-4695-4E6E-9A32-4CB5E8ECDF29}" srcId="{E3A37365-93B9-41A9-A9B7-7EF34FE9A9E1}" destId="{9DD96AF1-0E4F-4F00-AC3A-49C1FB277F1B}" srcOrd="0" destOrd="0" parTransId="{EB953C74-C11A-4F8E-B8F4-1AB76E64332A}" sibTransId="{B607567E-44AD-44EF-B307-D3FE783C0250}"/>
    <dgm:cxn modelId="{9F68BE6C-FF79-452B-9C67-D018C7C13B94}" type="presOf" srcId="{E3A37365-93B9-41A9-A9B7-7EF34FE9A9E1}" destId="{DA31CE10-45D0-4C2C-A077-318545880B61}" srcOrd="2" destOrd="0" presId="urn:microsoft.com/office/officeart/2005/8/layout/gear1"/>
    <dgm:cxn modelId="{F7EBFD9B-D091-4E79-8551-54AB1191B424}" type="presOf" srcId="{E3A37365-93B9-41A9-A9B7-7EF34FE9A9E1}" destId="{6C17B482-FACB-40D7-9391-0327B66C9E3E}" srcOrd="0" destOrd="0" presId="urn:microsoft.com/office/officeart/2005/8/layout/gear1"/>
    <dgm:cxn modelId="{843891A5-B392-439A-870D-CFF6D40B31F4}" type="presOf" srcId="{558B3CF8-5EDB-4197-B447-1CA4258D2506}" destId="{E9BA99BE-2F59-4D4F-85E5-70800142B504}" srcOrd="0" destOrd="0" presId="urn:microsoft.com/office/officeart/2005/8/layout/gear1"/>
    <dgm:cxn modelId="{C8FE3EAE-ADB7-49A3-B85F-6C96925C2930}" srcId="{E3A37365-93B9-41A9-A9B7-7EF34FE9A9E1}" destId="{AD087AA6-66E8-42E9-AD4D-A97B71D847CF}" srcOrd="1" destOrd="0" parTransId="{9B17A58B-DB29-4344-8747-702B5BEEE6E7}" sibTransId="{2A6FF6FA-5AE9-4018-837D-C7B0406AC9EF}"/>
    <dgm:cxn modelId="{D6DE5EBC-C0F2-4C4E-BC37-0B4A7DC99E2C}" type="presOf" srcId="{290B215F-0B48-4DF5-A8AF-FD430222F050}" destId="{EA5B11D7-2142-404B-926C-B4278B046329}" srcOrd="2" destOrd="0" presId="urn:microsoft.com/office/officeart/2005/8/layout/gear1"/>
    <dgm:cxn modelId="{926BDDD4-8AF2-47F1-BFBC-144EA8DDD876}" type="presOf" srcId="{AD087AA6-66E8-42E9-AD4D-A97B71D847CF}" destId="{7B03EA4F-6369-4786-B1CB-6B5889B8FA81}" srcOrd="0" destOrd="1" presId="urn:microsoft.com/office/officeart/2005/8/layout/gear1"/>
    <dgm:cxn modelId="{5B091EE2-D092-244C-BD2C-CE541AADF8E4}" type="presOf" srcId="{290B215F-0B48-4DF5-A8AF-FD430222F050}" destId="{84AD971D-09EA-584F-A7BB-033708BAA782}" srcOrd="1" destOrd="0" presId="urn:microsoft.com/office/officeart/2005/8/layout/gear1"/>
    <dgm:cxn modelId="{1CF8ECF5-9D1C-48A8-A53C-C22D9EC3C4B3}" type="presOf" srcId="{02499256-09FB-4B9A-9993-C7E9B3AA882B}" destId="{64669595-8B4D-4A25-B120-2CD2FD736337}" srcOrd="0" destOrd="0" presId="urn:microsoft.com/office/officeart/2005/8/layout/gear1"/>
    <dgm:cxn modelId="{EE536CFC-E588-4C0E-8638-BA23C6E048DA}" srcId="{E3A37365-93B9-41A9-A9B7-7EF34FE9A9E1}" destId="{43C8CA9A-DF6A-4E09-8CB1-F683BA566B19}" srcOrd="2" destOrd="0" parTransId="{CBA919E9-D2D7-4BE0-B30A-9887BEBCA15D}" sibTransId="{E8206912-270D-4BFF-8E1C-A6D91DBBF62F}"/>
    <dgm:cxn modelId="{AEE479FD-CA71-4346-BF4D-6B0BEA5091CB}" srcId="{558B3CF8-5EDB-4197-B447-1CA4258D2506}" destId="{E3A37365-93B9-41A9-A9B7-7EF34FE9A9E1}" srcOrd="0" destOrd="0" parTransId="{ADB9F620-4DF7-4155-8EB6-9943DEE70CDA}" sibTransId="{02499256-09FB-4B9A-9993-C7E9B3AA882B}"/>
    <dgm:cxn modelId="{6FCD26AB-76B7-4FD3-9149-D958C4770647}" type="presParOf" srcId="{E9BA99BE-2F59-4D4F-85E5-70800142B504}" destId="{6C17B482-FACB-40D7-9391-0327B66C9E3E}" srcOrd="0" destOrd="0" presId="urn:microsoft.com/office/officeart/2005/8/layout/gear1"/>
    <dgm:cxn modelId="{38086AED-2525-49F7-901C-3F4C435C4AAF}" type="presParOf" srcId="{E9BA99BE-2F59-4D4F-85E5-70800142B504}" destId="{C2A1BB57-D82D-468D-869A-C07DAEF77806}" srcOrd="1" destOrd="0" presId="urn:microsoft.com/office/officeart/2005/8/layout/gear1"/>
    <dgm:cxn modelId="{91BE1327-D9C4-42D0-9411-0E103E81C1C6}" type="presParOf" srcId="{E9BA99BE-2F59-4D4F-85E5-70800142B504}" destId="{DA31CE10-45D0-4C2C-A077-318545880B61}" srcOrd="2" destOrd="0" presId="urn:microsoft.com/office/officeart/2005/8/layout/gear1"/>
    <dgm:cxn modelId="{48FBE925-36E2-455B-80E4-5BF45360D000}" type="presParOf" srcId="{E9BA99BE-2F59-4D4F-85E5-70800142B504}" destId="{7B03EA4F-6369-4786-B1CB-6B5889B8FA81}" srcOrd="3" destOrd="0" presId="urn:microsoft.com/office/officeart/2005/8/layout/gear1"/>
    <dgm:cxn modelId="{96871651-1389-4A44-8575-EF77104FAE58}" type="presParOf" srcId="{E9BA99BE-2F59-4D4F-85E5-70800142B504}" destId="{2B127BB7-7169-5444-8AE3-18BD59CA9432}" srcOrd="4" destOrd="0" presId="urn:microsoft.com/office/officeart/2005/8/layout/gear1"/>
    <dgm:cxn modelId="{15D8E622-4EF7-7B47-8AD0-E6A4BF3DD0E2}" type="presParOf" srcId="{E9BA99BE-2F59-4D4F-85E5-70800142B504}" destId="{84AD971D-09EA-584F-A7BB-033708BAA782}" srcOrd="5" destOrd="0" presId="urn:microsoft.com/office/officeart/2005/8/layout/gear1"/>
    <dgm:cxn modelId="{F446AC49-0F23-FA49-9D5B-91756E24CA6A}" type="presParOf" srcId="{E9BA99BE-2F59-4D4F-85E5-70800142B504}" destId="{EA5B11D7-2142-404B-926C-B4278B046329}" srcOrd="6" destOrd="0" presId="urn:microsoft.com/office/officeart/2005/8/layout/gear1"/>
    <dgm:cxn modelId="{A0EB32AD-EFE1-4013-84C1-7BBD2E923889}" type="presParOf" srcId="{E9BA99BE-2F59-4D4F-85E5-70800142B504}" destId="{64669595-8B4D-4A25-B120-2CD2FD736337}" srcOrd="7" destOrd="0" presId="urn:microsoft.com/office/officeart/2005/8/layout/gear1"/>
    <dgm:cxn modelId="{A1695BC5-2A1F-9A46-9566-BD41CD684E7A}" type="presParOf" srcId="{E9BA99BE-2F59-4D4F-85E5-70800142B504}" destId="{94778747-0530-004C-BA2D-58F640418D52}" srcOrd="8"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7B482-FACB-40D7-9391-0327B66C9E3E}">
      <dsp:nvSpPr>
        <dsp:cNvPr id="0" name=""/>
        <dsp:cNvSpPr/>
      </dsp:nvSpPr>
      <dsp:spPr>
        <a:xfrm>
          <a:off x="3762010" y="2113929"/>
          <a:ext cx="3321889" cy="332188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enorite "/>
              <a:ea typeface="+mn-ea"/>
              <a:cs typeface="+mn-cs"/>
            </a:rPr>
            <a:t>Health History</a:t>
          </a:r>
        </a:p>
      </dsp:txBody>
      <dsp:txXfrm>
        <a:off x="4429857" y="2892066"/>
        <a:ext cx="1986195" cy="1707519"/>
      </dsp:txXfrm>
    </dsp:sp>
    <dsp:sp modelId="{7B03EA4F-6369-4786-B1CB-6B5889B8FA81}">
      <dsp:nvSpPr>
        <dsp:cNvPr id="0" name=""/>
        <dsp:cNvSpPr/>
      </dsp:nvSpPr>
      <dsp:spPr>
        <a:xfrm>
          <a:off x="3339224" y="4167461"/>
          <a:ext cx="2113929" cy="126835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l" defTabSz="488950">
            <a:lnSpc>
              <a:spcPct val="90000"/>
            </a:lnSpc>
            <a:spcBef>
              <a:spcPct val="0"/>
            </a:spcBef>
            <a:spcAft>
              <a:spcPct val="15000"/>
            </a:spcAft>
            <a:buChar char="•"/>
          </a:pPr>
          <a:r>
            <a:rPr lang="en-US" sz="1100" kern="1200" dirty="0"/>
            <a:t>Landscape has forever changed</a:t>
          </a:r>
        </a:p>
        <a:p>
          <a:pPr marL="57150" lvl="1" indent="-57150" algn="l" defTabSz="488950">
            <a:lnSpc>
              <a:spcPct val="90000"/>
            </a:lnSpc>
            <a:spcBef>
              <a:spcPct val="0"/>
            </a:spcBef>
            <a:spcAft>
              <a:spcPct val="15000"/>
            </a:spcAft>
            <a:buChar char="•"/>
          </a:pPr>
          <a:r>
            <a:rPr lang="en-US" sz="1100" kern="1200" dirty="0"/>
            <a:t>Grocery has had the biggest shift in shopping </a:t>
          </a:r>
          <a:r>
            <a:rPr lang="en-US" sz="1100" kern="1200" dirty="0" err="1"/>
            <a:t>abits</a:t>
          </a:r>
          <a:endParaRPr lang="en-US" sz="1100" kern="1200" dirty="0"/>
        </a:p>
        <a:p>
          <a:pPr marL="57150" lvl="1" indent="-57150" algn="l" defTabSz="488950">
            <a:lnSpc>
              <a:spcPct val="90000"/>
            </a:lnSpc>
            <a:spcBef>
              <a:spcPct val="0"/>
            </a:spcBef>
            <a:spcAft>
              <a:spcPct val="15000"/>
            </a:spcAft>
            <a:buChar char="•"/>
          </a:pPr>
          <a:r>
            <a:rPr lang="en-US" sz="1100" kern="1200" dirty="0"/>
            <a:t>Providing recommendations will ease meal planning stress</a:t>
          </a:r>
        </a:p>
      </dsp:txBody>
      <dsp:txXfrm>
        <a:off x="3376373" y="4204610"/>
        <a:ext cx="2039631" cy="1194059"/>
      </dsp:txXfrm>
    </dsp:sp>
    <dsp:sp modelId="{2B127BB7-7169-5444-8AE3-18BD59CA9432}">
      <dsp:nvSpPr>
        <dsp:cNvPr id="0" name=""/>
        <dsp:cNvSpPr/>
      </dsp:nvSpPr>
      <dsp:spPr>
        <a:xfrm>
          <a:off x="1829274" y="1328755"/>
          <a:ext cx="2415919" cy="2415919"/>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Health care</a:t>
          </a:r>
        </a:p>
      </dsp:txBody>
      <dsp:txXfrm>
        <a:off x="2437489" y="1940646"/>
        <a:ext cx="1199489" cy="1192137"/>
      </dsp:txXfrm>
    </dsp:sp>
    <dsp:sp modelId="{64669595-8B4D-4A25-B120-2CD2FD736337}">
      <dsp:nvSpPr>
        <dsp:cNvPr id="0" name=""/>
        <dsp:cNvSpPr/>
      </dsp:nvSpPr>
      <dsp:spPr>
        <a:xfrm>
          <a:off x="3975589" y="1516201"/>
          <a:ext cx="4085924" cy="4085924"/>
        </a:xfrm>
        <a:prstGeom prst="circularArrow">
          <a:avLst>
            <a:gd name="adj1" fmla="val 4878"/>
            <a:gd name="adj2" fmla="val 312630"/>
            <a:gd name="adj3" fmla="val 3258986"/>
            <a:gd name="adj4" fmla="val 15070005"/>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4778747-0530-004C-BA2D-58F640418D52}">
      <dsp:nvSpPr>
        <dsp:cNvPr id="0" name=""/>
        <dsp:cNvSpPr/>
      </dsp:nvSpPr>
      <dsp:spPr>
        <a:xfrm>
          <a:off x="1401419" y="786284"/>
          <a:ext cx="3089357" cy="3089357"/>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2/10/24</a:t>
            </a:fld>
            <a:endParaRPr lang="en-US" dirty="0"/>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dirty="0"/>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2/10/24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dirty="0"/>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a:t>
            </a:fld>
            <a:endParaRPr lang="en-US" dirty="0"/>
          </a:p>
        </p:txBody>
      </p:sp>
    </p:spTree>
    <p:extLst>
      <p:ext uri="{BB962C8B-B14F-4D97-AF65-F5344CB8AC3E}">
        <p14:creationId xmlns:p14="http://schemas.microsoft.com/office/powerpoint/2010/main" val="4189522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11</a:t>
            </a:fld>
            <a:endParaRPr lang="en-US" dirty="0"/>
          </a:p>
        </p:txBody>
      </p:sp>
    </p:spTree>
    <p:extLst>
      <p:ext uri="{BB962C8B-B14F-4D97-AF65-F5344CB8AC3E}">
        <p14:creationId xmlns:p14="http://schemas.microsoft.com/office/powerpoint/2010/main" val="3739158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a:t>
            </a:fld>
            <a:endParaRPr lang="en-US" dirty="0"/>
          </a:p>
        </p:txBody>
      </p:sp>
    </p:spTree>
    <p:extLst>
      <p:ext uri="{BB962C8B-B14F-4D97-AF65-F5344CB8AC3E}">
        <p14:creationId xmlns:p14="http://schemas.microsoft.com/office/powerpoint/2010/main" val="2618794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3</a:t>
            </a:fld>
            <a:endParaRPr lang="en-US" dirty="0"/>
          </a:p>
        </p:txBody>
      </p:sp>
    </p:spTree>
    <p:extLst>
      <p:ext uri="{BB962C8B-B14F-4D97-AF65-F5344CB8AC3E}">
        <p14:creationId xmlns:p14="http://schemas.microsoft.com/office/powerpoint/2010/main" val="3036850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4</a:t>
            </a:fld>
            <a:endParaRPr lang="en-US" dirty="0"/>
          </a:p>
        </p:txBody>
      </p:sp>
    </p:spTree>
    <p:extLst>
      <p:ext uri="{BB962C8B-B14F-4D97-AF65-F5344CB8AC3E}">
        <p14:creationId xmlns:p14="http://schemas.microsoft.com/office/powerpoint/2010/main" val="233510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5</a:t>
            </a:fld>
            <a:endParaRPr lang="en-US" dirty="0"/>
          </a:p>
        </p:txBody>
      </p:sp>
    </p:spTree>
    <p:extLst>
      <p:ext uri="{BB962C8B-B14F-4D97-AF65-F5344CB8AC3E}">
        <p14:creationId xmlns:p14="http://schemas.microsoft.com/office/powerpoint/2010/main" val="3422940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6</a:t>
            </a:fld>
            <a:endParaRPr lang="en-US" dirty="0"/>
          </a:p>
        </p:txBody>
      </p:sp>
    </p:spTree>
    <p:extLst>
      <p:ext uri="{BB962C8B-B14F-4D97-AF65-F5344CB8AC3E}">
        <p14:creationId xmlns:p14="http://schemas.microsoft.com/office/powerpoint/2010/main" val="1641005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a:t>
            </a:fld>
            <a:endParaRPr lang="en-US" dirty="0"/>
          </a:p>
        </p:txBody>
      </p:sp>
    </p:spTree>
    <p:extLst>
      <p:ext uri="{BB962C8B-B14F-4D97-AF65-F5344CB8AC3E}">
        <p14:creationId xmlns:p14="http://schemas.microsoft.com/office/powerpoint/2010/main" val="3438060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dirty="0"/>
          </a:p>
        </p:txBody>
      </p:sp>
    </p:spTree>
    <p:extLst>
      <p:ext uri="{BB962C8B-B14F-4D97-AF65-F5344CB8AC3E}">
        <p14:creationId xmlns:p14="http://schemas.microsoft.com/office/powerpoint/2010/main" val="2033019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10</a:t>
            </a:fld>
            <a:endParaRPr lang="en-US" dirty="0"/>
          </a:p>
        </p:txBody>
      </p:sp>
    </p:spTree>
    <p:extLst>
      <p:ext uri="{BB962C8B-B14F-4D97-AF65-F5344CB8AC3E}">
        <p14:creationId xmlns:p14="http://schemas.microsoft.com/office/powerpoint/2010/main" val="2706197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dirty="0"/>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dirty="0"/>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dirty="0"/>
              <a:t>Click icon to add picture</a:t>
            </a:r>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dirty="0"/>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983562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74267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2022</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033976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2022</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000091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dirty="0"/>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dirty="0"/>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2022</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35249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dirty="0"/>
              <a:t>Click icon to add picture</a:t>
            </a:r>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dirty="0"/>
              <a:t>Click icon to add picture</a:t>
            </a:r>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dirty="0"/>
              <a:t>Click icon to add picture</a:t>
            </a:r>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dirty="0"/>
              <a:t>Click icon to add picture</a:t>
            </a:r>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2022</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29753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2022</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1470783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23013032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790901"/>
            <a:ext cx="3049568" cy="640698"/>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2022</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297092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422661"/>
            <a:ext cx="5200532" cy="720399"/>
          </a:xfrm>
          <a:prstGeom prst="rect">
            <a:avLst/>
          </a:prstGeom>
        </p:spPr>
        <p:txBody>
          <a:bodyPr anchor="ctr"/>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617548"/>
            <a:ext cx="876929" cy="720399"/>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80036"/>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60985"/>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dirty="0"/>
              <a:t>2022</a:t>
            </a:r>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46366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3233057" y="698523"/>
            <a:ext cx="5715000" cy="46908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2022</a:t>
            </a:r>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0308492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2450440"/>
            <a:ext cx="4143432" cy="548711"/>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2022</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2063333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01FCA-DF30-466C-9EAE-B0A13CF25D3B}"/>
              </a:ext>
              <a:ext uri="{C183D7F6-B498-43B3-948B-1728B52AA6E4}">
                <adec:decorative xmlns:adec="http://schemas.microsoft.com/office/drawing/2017/decorative" val="1"/>
              </a:ext>
            </a:extLst>
          </p:cNvPr>
          <p:cNvSpPr/>
          <p:nvPr userDrawn="1"/>
        </p:nvSpPr>
        <p:spPr>
          <a:xfrm>
            <a:off x="5831167" y="4486275"/>
            <a:ext cx="622236" cy="622236"/>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6F9F0CF-5966-47C2-9A41-0CD85E85D264}"/>
              </a:ext>
              <a:ext uri="{C183D7F6-B498-43B3-948B-1728B52AA6E4}">
                <adec:decorative xmlns:adec="http://schemas.microsoft.com/office/drawing/2017/decorative" val="1"/>
              </a:ext>
            </a:extLst>
          </p:cNvPr>
          <p:cNvSpPr/>
          <p:nvPr userDrawn="1"/>
        </p:nvSpPr>
        <p:spPr>
          <a:xfrm>
            <a:off x="4564642" y="4047275"/>
            <a:ext cx="622236" cy="622236"/>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2EFF630-FDAA-46A7-8CEE-21CAB6BC2507}"/>
              </a:ext>
              <a:ext uri="{C183D7F6-B498-43B3-948B-1728B52AA6E4}">
                <adec:decorative xmlns:adec="http://schemas.microsoft.com/office/drawing/2017/decorative" val="1"/>
              </a:ext>
            </a:extLst>
          </p:cNvPr>
          <p:cNvSpPr/>
          <p:nvPr userDrawn="1"/>
        </p:nvSpPr>
        <p:spPr>
          <a:xfrm>
            <a:off x="6229331" y="2163148"/>
            <a:ext cx="622236" cy="62223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383BA8C-6DBE-4569-B07B-9FB55F80D616}"/>
              </a:ext>
              <a:ext uri="{C183D7F6-B498-43B3-948B-1728B52AA6E4}">
                <adec:decorative xmlns:adec="http://schemas.microsoft.com/office/drawing/2017/decorative" val="1"/>
              </a:ext>
            </a:extLst>
          </p:cNvPr>
          <p:cNvSpPr/>
          <p:nvPr userDrawn="1"/>
        </p:nvSpPr>
        <p:spPr>
          <a:xfrm>
            <a:off x="7859108" y="3573553"/>
            <a:ext cx="622236" cy="622236"/>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08DE16-ABA8-4BC8-93C4-F8A521C8A509}"/>
              </a:ext>
              <a:ext uri="{C183D7F6-B498-43B3-948B-1728B52AA6E4}">
                <adec:decorative xmlns:adec="http://schemas.microsoft.com/office/drawing/2017/decorative" val="1"/>
              </a:ext>
            </a:extLst>
          </p:cNvPr>
          <p:cNvSpPr/>
          <p:nvPr userDrawn="1"/>
        </p:nvSpPr>
        <p:spPr>
          <a:xfrm>
            <a:off x="9795826" y="4201049"/>
            <a:ext cx="622236" cy="62223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93C062E-DD5E-49BC-A10D-F70C1931F00A}"/>
              </a:ext>
              <a:ext uri="{C183D7F6-B498-43B3-948B-1728B52AA6E4}">
                <adec:decorative xmlns:adec="http://schemas.microsoft.com/office/drawing/2017/decorative" val="1"/>
              </a:ext>
            </a:extLst>
          </p:cNvPr>
          <p:cNvSpPr/>
          <p:nvPr userDrawn="1"/>
        </p:nvSpPr>
        <p:spPr>
          <a:xfrm>
            <a:off x="7962756" y="1603981"/>
            <a:ext cx="2057805" cy="7671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571145"/>
            <a:ext cx="5355570" cy="438144"/>
          </a:xfrm>
          <a:prstGeom prst="rect">
            <a:avLst/>
          </a:prstGeom>
        </p:spPr>
        <p:txBody>
          <a:bodyPr/>
          <a:lstStyle>
            <a:lvl1pPr>
              <a:defRPr sz="2400" cap="all" spc="100" baseline="0">
                <a:solidFill>
                  <a:schemeClr val="accent2"/>
                </a:solidFill>
              </a:defRPr>
            </a:lvl1pPr>
          </a:lstStyle>
          <a:p>
            <a:r>
              <a:rPr lang="en-US" dirty="0"/>
              <a:t>Click to add title</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463262" y="311795"/>
            <a:ext cx="1706966" cy="426393"/>
          </a:xfrm>
          <a:prstGeom prst="rect">
            <a:avLst/>
          </a:prstGeom>
        </p:spPr>
        <p:txBody>
          <a:bodyPr anchor="b"/>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8026762" y="1774346"/>
            <a:ext cx="1929792" cy="426393"/>
          </a:xfrm>
          <a:prstGeom prst="rect">
            <a:avLst/>
          </a:prstGeom>
        </p:spPr>
        <p:txBody>
          <a:bodyPr anchor="ctr"/>
          <a:lstStyle>
            <a:lvl1pPr marL="0" indent="0" algn="ctr">
              <a:lnSpc>
                <a:spcPct val="8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083673" y="2261070"/>
            <a:ext cx="913553" cy="426393"/>
          </a:xfrm>
          <a:prstGeom prst="rect">
            <a:avLst/>
          </a:prstGeom>
        </p:spPr>
        <p:txBody>
          <a:bodyPr anchor="ctr"/>
          <a:lstStyle>
            <a:lvl1pPr marL="0" indent="0" algn="ctr">
              <a:buNone/>
              <a:defRPr sz="1600" cap="all" spc="100" baseline="0">
                <a:solidFill>
                  <a:schemeClr val="accent4">
                    <a:lumMod val="50000"/>
                  </a:schemeClr>
                </a:solidFill>
                <a:latin typeface="+mj-lt"/>
              </a:defRPr>
            </a:lvl1pPr>
          </a:lstStyle>
          <a:p>
            <a:pPr lvl="0"/>
            <a:r>
              <a:rPr lang="en-US" dirty="0"/>
              <a:t>name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3149242" y="3061800"/>
            <a:ext cx="1706966" cy="426393"/>
          </a:xfrm>
          <a:prstGeom prst="rect">
            <a:avLst/>
          </a:prstGeom>
        </p:spPr>
        <p:txBody>
          <a:bodyPr anchor="t"/>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795826" y="3061800"/>
            <a:ext cx="1706966" cy="426393"/>
          </a:xfrm>
          <a:prstGeom prst="rect">
            <a:avLst/>
          </a:prstGeom>
        </p:spPr>
        <p:txBody>
          <a:bodyPr anchor="t"/>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45" name="Text Placeholder 10">
            <a:extLst>
              <a:ext uri="{FF2B5EF4-FFF2-40B4-BE49-F238E27FC236}">
                <a16:creationId xmlns:a16="http://schemas.microsoft.com/office/drawing/2014/main" id="{2EA0BE42-73C1-43D0-9520-94265CBEE415}"/>
              </a:ext>
            </a:extLst>
          </p:cNvPr>
          <p:cNvSpPr>
            <a:spLocks noGrp="1"/>
          </p:cNvSpPr>
          <p:nvPr>
            <p:ph type="body" sz="quarter" idx="23" hasCustomPrompt="1"/>
          </p:nvPr>
        </p:nvSpPr>
        <p:spPr>
          <a:xfrm>
            <a:off x="7713450" y="3671475"/>
            <a:ext cx="913553" cy="426393"/>
          </a:xfrm>
          <a:prstGeom prst="rect">
            <a:avLst/>
          </a:prstGeom>
        </p:spPr>
        <p:txBody>
          <a:bodyPr anchor="ctr"/>
          <a:lstStyle>
            <a:lvl1pPr marL="0" indent="0" algn="ctr">
              <a:buNone/>
              <a:defRPr sz="1600" cap="all" spc="100" baseline="0">
                <a:solidFill>
                  <a:schemeClr val="bg2">
                    <a:lumMod val="50000"/>
                  </a:schemeClr>
                </a:solidFill>
                <a:latin typeface="+mj-lt"/>
              </a:defRPr>
            </a:lvl1pPr>
          </a:lstStyle>
          <a:p>
            <a:pPr lvl="0"/>
            <a:r>
              <a:rPr lang="en-US" dirty="0"/>
              <a:t>name</a:t>
            </a:r>
          </a:p>
        </p:txBody>
      </p:sp>
      <p:sp>
        <p:nvSpPr>
          <p:cNvPr id="43" name="Text Placeholder 10">
            <a:extLst>
              <a:ext uri="{FF2B5EF4-FFF2-40B4-BE49-F238E27FC236}">
                <a16:creationId xmlns:a16="http://schemas.microsoft.com/office/drawing/2014/main" id="{4E23821A-CE37-4CA8-82BC-5731CBD7BC63}"/>
              </a:ext>
            </a:extLst>
          </p:cNvPr>
          <p:cNvSpPr>
            <a:spLocks noGrp="1"/>
          </p:cNvSpPr>
          <p:nvPr>
            <p:ph type="body" sz="quarter" idx="21" hasCustomPrompt="1"/>
          </p:nvPr>
        </p:nvSpPr>
        <p:spPr>
          <a:xfrm>
            <a:off x="4418984" y="4145197"/>
            <a:ext cx="913553" cy="426393"/>
          </a:xfrm>
          <a:prstGeom prst="rect">
            <a:avLst/>
          </a:prstGeom>
        </p:spPr>
        <p:txBody>
          <a:bodyPr anchor="ctr"/>
          <a:lstStyle>
            <a:lvl1pPr marL="0" indent="0" algn="ctr">
              <a:buNone/>
              <a:defRPr sz="1600" cap="all" spc="100" baseline="0">
                <a:solidFill>
                  <a:schemeClr val="accent1">
                    <a:lumMod val="75000"/>
                  </a:schemeClr>
                </a:solidFill>
                <a:latin typeface="+mj-lt"/>
              </a:defRPr>
            </a:lvl1pPr>
          </a:lstStyle>
          <a:p>
            <a:pPr lvl="0"/>
            <a:r>
              <a:rPr lang="en-US" dirty="0"/>
              <a:t>name</a:t>
            </a:r>
          </a:p>
        </p:txBody>
      </p:sp>
      <p:sp>
        <p:nvSpPr>
          <p:cNvPr id="44" name="Text Placeholder 10">
            <a:extLst>
              <a:ext uri="{FF2B5EF4-FFF2-40B4-BE49-F238E27FC236}">
                <a16:creationId xmlns:a16="http://schemas.microsoft.com/office/drawing/2014/main" id="{83ED92E9-F268-4C1E-9440-F605C9EBD510}"/>
              </a:ext>
            </a:extLst>
          </p:cNvPr>
          <p:cNvSpPr>
            <a:spLocks noGrp="1"/>
          </p:cNvSpPr>
          <p:nvPr>
            <p:ph type="body" sz="quarter" idx="22" hasCustomPrompt="1"/>
          </p:nvPr>
        </p:nvSpPr>
        <p:spPr>
          <a:xfrm>
            <a:off x="5685509" y="4584197"/>
            <a:ext cx="913553" cy="426393"/>
          </a:xfrm>
          <a:prstGeom prst="rect">
            <a:avLst/>
          </a:prstGeom>
        </p:spPr>
        <p:txBody>
          <a:bodyPr anchor="ctr"/>
          <a:lstStyle>
            <a:lvl1pPr marL="0" indent="0" algn="ctr">
              <a:buNone/>
              <a:defRPr sz="1600" cap="all" spc="100" baseline="0">
                <a:solidFill>
                  <a:schemeClr val="accent1">
                    <a:lumMod val="50000"/>
                  </a:schemeClr>
                </a:solidFill>
                <a:latin typeface="+mj-lt"/>
              </a:defRPr>
            </a:lvl1pPr>
          </a:lstStyle>
          <a:p>
            <a:pPr lvl="0"/>
            <a:r>
              <a:rPr lang="en-US" dirty="0"/>
              <a:t>name</a:t>
            </a:r>
          </a:p>
        </p:txBody>
      </p:sp>
      <p:sp>
        <p:nvSpPr>
          <p:cNvPr id="46" name="Text Placeholder 10">
            <a:extLst>
              <a:ext uri="{FF2B5EF4-FFF2-40B4-BE49-F238E27FC236}">
                <a16:creationId xmlns:a16="http://schemas.microsoft.com/office/drawing/2014/main" id="{B29F508B-CAFE-4871-8267-E5406A4D6C46}"/>
              </a:ext>
            </a:extLst>
          </p:cNvPr>
          <p:cNvSpPr>
            <a:spLocks noGrp="1"/>
          </p:cNvSpPr>
          <p:nvPr>
            <p:ph type="body" sz="quarter" idx="24" hasCustomPrompt="1"/>
          </p:nvPr>
        </p:nvSpPr>
        <p:spPr>
          <a:xfrm>
            <a:off x="9650168" y="4298971"/>
            <a:ext cx="913553" cy="426393"/>
          </a:xfrm>
          <a:prstGeom prst="rect">
            <a:avLst/>
          </a:prstGeom>
        </p:spPr>
        <p:txBody>
          <a:bodyPr anchor="ctr"/>
          <a:lstStyle>
            <a:lvl1pPr marL="0" indent="0" algn="ctr">
              <a:buNone/>
              <a:defRPr sz="1600" cap="all" spc="100" baseline="0">
                <a:solidFill>
                  <a:schemeClr val="bg2">
                    <a:lumMod val="75000"/>
                  </a:schemeClr>
                </a:solidFill>
                <a:latin typeface="+mj-lt"/>
              </a:defRPr>
            </a:lvl1pPr>
          </a:lstStyle>
          <a:p>
            <a:pPr lvl="0"/>
            <a:r>
              <a:rPr lang="en-US" dirty="0"/>
              <a:t>name</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463261" y="5683895"/>
            <a:ext cx="1706966" cy="426393"/>
          </a:xfrm>
          <a:prstGeom prst="rect">
            <a:avLst/>
          </a:prstGeom>
        </p:spPr>
        <p:txBody>
          <a:bodyPr anchor="t"/>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2022</a:t>
            </a:r>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382431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627486"/>
            <a:ext cx="5268686" cy="568896"/>
          </a:xfrm>
          <a:prstGeom prst="rect">
            <a:avLst/>
          </a:prstGeom>
        </p:spPr>
        <p:txBody>
          <a:bodyPr anchor="ctr"/>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4989233"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dirty="0"/>
              <a:t>2022</a:t>
            </a:r>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902000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dirty="0"/>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dirty="0"/>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dirty="0"/>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9C70A-0F34-4BEB-BABD-659A58DC489C}"/>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4038600" y="599301"/>
            <a:ext cx="4114800" cy="607969"/>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34" name="Text Placeholder 10">
            <a:extLst>
              <a:ext uri="{FF2B5EF4-FFF2-40B4-BE49-F238E27FC236}">
                <a16:creationId xmlns:a16="http://schemas.microsoft.com/office/drawing/2014/main" id="{781F399C-8EA8-402F-B2A4-828B062584C2}"/>
              </a:ext>
            </a:extLst>
          </p:cNvPr>
          <p:cNvSpPr>
            <a:spLocks noGrp="1"/>
          </p:cNvSpPr>
          <p:nvPr>
            <p:ph type="body" sz="quarter" idx="33" hasCustomPrompt="1"/>
          </p:nvPr>
        </p:nvSpPr>
        <p:spPr>
          <a:xfrm>
            <a:off x="4362186" y="1011441"/>
            <a:ext cx="3467628" cy="568896"/>
          </a:xfrm>
          <a:prstGeom prst="rect">
            <a:avLst/>
          </a:prstGeom>
        </p:spPr>
        <p:txBody>
          <a:bodyPr anchor="ctr"/>
          <a:lstStyle>
            <a:lvl1pPr marL="0" indent="0" algn="ctr">
              <a:buNone/>
              <a:defRPr sz="2000" cap="none" spc="100" baseline="0">
                <a:solidFill>
                  <a:schemeClr val="tx2">
                    <a:lumMod val="75000"/>
                  </a:schemeClr>
                </a:solidFill>
                <a:latin typeface="+mn-lt"/>
              </a:defRPr>
            </a:lvl1pPr>
          </a:lstStyle>
          <a:p>
            <a:pPr lvl="0"/>
            <a:r>
              <a:rPr lang="en-US" dirty="0"/>
              <a:t>Click to add title</a:t>
            </a:r>
          </a:p>
        </p:txBody>
      </p:sp>
      <p:sp>
        <p:nvSpPr>
          <p:cNvPr id="35" name="Text Placeholder 10">
            <a:extLst>
              <a:ext uri="{FF2B5EF4-FFF2-40B4-BE49-F238E27FC236}">
                <a16:creationId xmlns:a16="http://schemas.microsoft.com/office/drawing/2014/main" id="{07DF62A2-2B04-4192-9858-1F4C30EFDA5B}"/>
              </a:ext>
            </a:extLst>
          </p:cNvPr>
          <p:cNvSpPr>
            <a:spLocks noGrp="1"/>
          </p:cNvSpPr>
          <p:nvPr>
            <p:ph type="body" sz="quarter" idx="34" hasCustomPrompt="1"/>
          </p:nvPr>
        </p:nvSpPr>
        <p:spPr>
          <a:xfrm>
            <a:off x="910838" y="2564313"/>
            <a:ext cx="4750631"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11" name="Text Placeholder 10">
            <a:extLst>
              <a:ext uri="{FF2B5EF4-FFF2-40B4-BE49-F238E27FC236}">
                <a16:creationId xmlns:a16="http://schemas.microsoft.com/office/drawing/2014/main" id="{910CB016-EEF8-4992-8F92-8FE3375CEB06}"/>
              </a:ext>
            </a:extLst>
          </p:cNvPr>
          <p:cNvSpPr>
            <a:spLocks noGrp="1"/>
          </p:cNvSpPr>
          <p:nvPr>
            <p:ph type="body" sz="quarter" idx="25" hasCustomPrompt="1"/>
          </p:nvPr>
        </p:nvSpPr>
        <p:spPr>
          <a:xfrm>
            <a:off x="7739877" y="2564313"/>
            <a:ext cx="3532840"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911225" y="3187700"/>
            <a:ext cx="4749800" cy="2771775"/>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7" name="Content Placeholder 29">
            <a:extLst>
              <a:ext uri="{FF2B5EF4-FFF2-40B4-BE49-F238E27FC236}">
                <a16:creationId xmlns:a16="http://schemas.microsoft.com/office/drawing/2014/main" id="{1958214F-5F3C-4FBF-9DBD-97579EF4CF49}"/>
              </a:ext>
            </a:extLst>
          </p:cNvPr>
          <p:cNvSpPr>
            <a:spLocks noGrp="1"/>
          </p:cNvSpPr>
          <p:nvPr>
            <p:ph sz="quarter" idx="36" hasCustomPrompt="1"/>
          </p:nvPr>
        </p:nvSpPr>
        <p:spPr>
          <a:xfrm>
            <a:off x="7028164" y="3107442"/>
            <a:ext cx="4252612" cy="288290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2022</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0160052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4292241" y="693422"/>
            <a:ext cx="3607518" cy="633402"/>
          </a:xfrm>
          <a:prstGeom prst="rect">
            <a:avLst/>
          </a:prstGeom>
          <a:ln w="28575">
            <a:solidFill>
              <a:schemeClr val="accent2"/>
            </a:solidFill>
          </a:ln>
        </p:spPr>
        <p:txBody>
          <a:bodyPr anchor="ct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739533"/>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437609"/>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2022</a:t>
            </a:r>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803793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317739"/>
            <a:ext cx="4114800" cy="623923"/>
          </a:xfrm>
          <a:prstGeom prst="rect">
            <a:avLst/>
          </a:prstGeom>
        </p:spPr>
        <p:txBody>
          <a:bodyPr anchor="ctr"/>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905856"/>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2022</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9026312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4038600" y="544286"/>
            <a:ext cx="4114800" cy="74792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dirty="0"/>
              <a:t>2022</a:t>
            </a:r>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582580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4097106" y="589720"/>
            <a:ext cx="4006114" cy="657784"/>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dirty="0"/>
              <a:t>2022</a:t>
            </a:r>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8852659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dirty="0"/>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dirty="0"/>
              <a:t>2022</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0096271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dirty="0"/>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2022</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71565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2022</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9789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dirty="0"/>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dirty="0"/>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dirty="0"/>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dirty="0"/>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dirty="0"/>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dirty="0"/>
              <a:t>Click icon to add picture</a:t>
            </a:r>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dirty="0"/>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dirty="0"/>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dirty="0"/>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2022</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6095438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hyperlink" Target="https://www.kaggle.com/datasets/fedesoriano/heart-failure-prediction/data" TargetMode="External"/><Relationship Id="rId4" Type="http://schemas.openxmlformats.org/officeDocument/2006/relationships/hyperlink" Target="https://github.com/Prisca92/Project-4-fina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hyperlink" Target="https://cats.co.za/data-acquisition-software-developing-the-right-tool-for-the-job/"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hyperlink" Target="http://127.0.0.1:5501/Templates/index.html" TargetMode="External"/><Relationship Id="rId2" Type="http://schemas.openxmlformats.org/officeDocument/2006/relationships/hyperlink" Target="https://public.tableau.com/app/profile/mehrin.khan/viz/HeartDisease_17074856563830/HEARTDISEASEDASHBOARD#1" TargetMode="Externa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1" y="2442051"/>
            <a:ext cx="12192000" cy="1425257"/>
          </a:xfrm>
        </p:spPr>
        <p:txBody>
          <a:bodyPr/>
          <a:lstStyle/>
          <a:p>
            <a:r>
              <a:rPr lang="en-US" sz="3600" b="1" dirty="0">
                <a:solidFill>
                  <a:schemeClr val="accent1">
                    <a:lumMod val="75000"/>
                  </a:schemeClr>
                </a:solidFill>
              </a:rPr>
              <a:t>Heart Disease</a:t>
            </a:r>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867308"/>
            <a:ext cx="12192000" cy="2990692"/>
          </a:xfrm>
        </p:spPr>
        <p:txBody>
          <a:bodyPr/>
          <a:lstStyle/>
          <a:p>
            <a:r>
              <a:rPr lang="en-US" sz="2400" kern="1200" dirty="0">
                <a:solidFill>
                  <a:schemeClr val="accent1"/>
                </a:solidFill>
                <a:latin typeface="+mj-lt"/>
                <a:ea typeface="+mj-ea"/>
                <a:cs typeface="+mj-cs"/>
              </a:rPr>
              <a:t>Machine Learning to Predict Heart Disease,</a:t>
            </a:r>
          </a:p>
          <a:p>
            <a:r>
              <a:rPr lang="en-US" sz="2400" kern="1200" dirty="0">
                <a:solidFill>
                  <a:schemeClr val="accent1"/>
                </a:solidFill>
                <a:latin typeface="+mj-lt"/>
                <a:ea typeface="+mj-ea"/>
                <a:cs typeface="+mj-cs"/>
              </a:rPr>
              <a:t>Improving </a:t>
            </a:r>
            <a:r>
              <a:rPr lang="en-US" dirty="0">
                <a:solidFill>
                  <a:schemeClr val="accent1"/>
                </a:solidFill>
                <a:latin typeface="+mj-lt"/>
                <a:ea typeface="+mj-ea"/>
                <a:cs typeface="+mj-cs"/>
              </a:rPr>
              <a:t>overall health</a:t>
            </a:r>
            <a:r>
              <a:rPr lang="en-US" sz="2400" kern="1200" dirty="0">
                <a:solidFill>
                  <a:schemeClr val="accent1"/>
                </a:solidFill>
                <a:latin typeface="+mj-lt"/>
                <a:ea typeface="+mj-ea"/>
                <a:cs typeface="+mj-cs"/>
              </a:rPr>
              <a:t> </a:t>
            </a:r>
          </a:p>
          <a:p>
            <a:r>
              <a:rPr lang="en-US" i="1" dirty="0">
                <a:solidFill>
                  <a:schemeClr val="accent1"/>
                </a:solidFill>
                <a:latin typeface="+mj-lt"/>
                <a:ea typeface="+mj-ea"/>
                <a:cs typeface="+mj-cs"/>
              </a:rPr>
              <a:t>From Prisca &amp; </a:t>
            </a:r>
            <a:r>
              <a:rPr lang="en-US" i="1" dirty="0" err="1">
                <a:solidFill>
                  <a:schemeClr val="accent1"/>
                </a:solidFill>
                <a:latin typeface="+mj-lt"/>
                <a:ea typeface="+mj-ea"/>
                <a:cs typeface="+mj-cs"/>
              </a:rPr>
              <a:t>Mehrin</a:t>
            </a:r>
            <a:endParaRPr lang="en-US" i="1" dirty="0">
              <a:solidFill>
                <a:schemeClr val="accent1"/>
              </a:solidFill>
            </a:endParaRPr>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enorite "/>
              <a:ea typeface="+mn-ea"/>
              <a:cs typeface="+mn-cs"/>
            </a:endParaRPr>
          </a:p>
        </p:txBody>
      </p:sp>
    </p:spTree>
    <p:extLst>
      <p:ext uri="{BB962C8B-B14F-4D97-AF65-F5344CB8AC3E}">
        <p14:creationId xmlns:p14="http://schemas.microsoft.com/office/powerpoint/2010/main" val="2583275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Oval 2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Oval 3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40" name="Rectangle 3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BA4583AB-1A52-5881-F1CC-D2F505938304}"/>
              </a:ext>
            </a:extLst>
          </p:cNvPr>
          <p:cNvSpPr>
            <a:spLocks noGrp="1"/>
          </p:cNvSpPr>
          <p:nvPr>
            <p:ph type="title"/>
          </p:nvPr>
        </p:nvSpPr>
        <p:spPr>
          <a:xfrm>
            <a:off x="4313238" y="1985413"/>
            <a:ext cx="3565524" cy="2887174"/>
          </a:xfrm>
        </p:spPr>
        <p:txBody>
          <a:bodyPr vert="horz" wrap="square" lIns="0" tIns="0" rIns="0" bIns="0" rtlCol="0" anchor="b" anchorCtr="0">
            <a:normAutofit fontScale="90000"/>
          </a:bodyPr>
          <a:lstStyle/>
          <a:p>
            <a:pPr algn="ctr">
              <a:lnSpc>
                <a:spcPct val="100000"/>
              </a:lnSpc>
            </a:pPr>
            <a:r>
              <a:rPr lang="en-US" sz="6000" kern="1200" dirty="0">
                <a:solidFill>
                  <a:schemeClr val="tx1"/>
                </a:solidFill>
                <a:latin typeface="+mj-lt"/>
                <a:ea typeface="+mj-ea"/>
                <a:cs typeface="+mj-cs"/>
              </a:rPr>
              <a:t>Thank you!</a:t>
            </a:r>
            <a:br>
              <a:rPr lang="en-US" sz="4800" kern="1200" dirty="0">
                <a:solidFill>
                  <a:schemeClr val="tx1"/>
                </a:solidFill>
                <a:latin typeface="+mj-lt"/>
                <a:ea typeface="+mj-ea"/>
                <a:cs typeface="+mj-cs"/>
              </a:rPr>
            </a:b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Questions?</a:t>
            </a:r>
          </a:p>
        </p:txBody>
      </p:sp>
      <p:sp>
        <p:nvSpPr>
          <p:cNvPr id="44" name="Rectangle 43">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9F3409B8-EC1C-7DE0-7834-64C5A18E92A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marR="0" lvl="0" indent="0" fontAlgn="auto">
              <a:spcBef>
                <a:spcPts val="0"/>
              </a:spcBef>
              <a:spcAft>
                <a:spcPts val="600"/>
              </a:spcAft>
              <a:buClrTx/>
              <a:buSzTx/>
              <a:buFontTx/>
              <a:buNone/>
              <a:tabLst/>
              <a:defRPr/>
            </a:pPr>
            <a:fld id="{DBA1B0FB-D917-4C8C-928F-313BD683BF39}" type="slidenum">
              <a:rPr kumimoji="0" lang="en-US" b="0" i="0" u="none" strike="noStrike" cap="none" spc="0" normalizeH="0" baseline="0" noProof="0" smtClean="0">
                <a:ln>
                  <a:noFill/>
                </a:ln>
                <a:solidFill>
                  <a:schemeClr val="tx1">
                    <a:alpha val="80000"/>
                  </a:schemeClr>
                </a:solidFill>
                <a:effectLst/>
                <a:uLnTx/>
                <a:uFillTx/>
              </a:rPr>
              <a:pPr marR="0" lvl="0" indent="0" fontAlgn="auto">
                <a:spcBef>
                  <a:spcPts val="0"/>
                </a:spcBef>
                <a:spcAft>
                  <a:spcPts val="600"/>
                </a:spcAft>
                <a:buClrTx/>
                <a:buSzTx/>
                <a:buFontTx/>
                <a:buNone/>
                <a:tabLst/>
                <a:defRPr/>
              </a:pPr>
              <a:t>10</a:t>
            </a:fld>
            <a:endParaRPr kumimoji="0" lang="en-US" b="0" i="0" u="none" strike="noStrike" cap="none" spc="0" normalizeH="0" baseline="0" noProof="0" dirty="0">
              <a:ln>
                <a:noFill/>
              </a:ln>
              <a:solidFill>
                <a:schemeClr val="tx1">
                  <a:alpha val="80000"/>
                </a:schemeClr>
              </a:solidFill>
              <a:effectLst/>
              <a:uLnTx/>
              <a:uFillTx/>
            </a:endParaRPr>
          </a:p>
        </p:txBody>
      </p:sp>
      <p:sp>
        <p:nvSpPr>
          <p:cNvPr id="3" name="Content Placeholder 2">
            <a:extLst>
              <a:ext uri="{FF2B5EF4-FFF2-40B4-BE49-F238E27FC236}">
                <a16:creationId xmlns:a16="http://schemas.microsoft.com/office/drawing/2014/main" id="{869B9C8B-9F41-5E8E-FA0B-9A6B4BE24E2A}"/>
              </a:ext>
            </a:extLst>
          </p:cNvPr>
          <p:cNvSpPr>
            <a:spLocks noGrp="1"/>
          </p:cNvSpPr>
          <p:nvPr>
            <p:ph sz="quarter" idx="15"/>
          </p:nvPr>
        </p:nvSpPr>
        <p:spPr/>
        <p:txBody>
          <a:bodyPr/>
          <a:lstStyle/>
          <a:p>
            <a:endParaRPr lang="en-US"/>
          </a:p>
        </p:txBody>
      </p:sp>
    </p:spTree>
    <p:extLst>
      <p:ext uri="{BB962C8B-B14F-4D97-AF65-F5344CB8AC3E}">
        <p14:creationId xmlns:p14="http://schemas.microsoft.com/office/powerpoint/2010/main" val="3468213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40" descr="Pen placed on top of a signature line">
            <a:extLst>
              <a:ext uri="{FF2B5EF4-FFF2-40B4-BE49-F238E27FC236}">
                <a16:creationId xmlns:a16="http://schemas.microsoft.com/office/drawing/2014/main" id="{68B2A2E5-C9E0-ED3A-0F4C-026A9B8D3E59}"/>
              </a:ext>
            </a:extLst>
          </p:cNvPr>
          <p:cNvPicPr>
            <a:picLocks noChangeAspect="1"/>
          </p:cNvPicPr>
          <p:nvPr/>
        </p:nvPicPr>
        <p:blipFill rotWithShape="1">
          <a:blip r:embed="rId3"/>
          <a:srcRect l="34085" r="-1" b="-1"/>
          <a:stretch/>
        </p:blipFill>
        <p:spPr>
          <a:xfrm>
            <a:off x="-1" y="10"/>
            <a:ext cx="5335794" cy="6857990"/>
          </a:xfrm>
          <a:prstGeom prst="rect">
            <a:avLst/>
          </a:prstGeom>
          <a:noFill/>
        </p:spPr>
      </p:pic>
      <p:sp>
        <p:nvSpPr>
          <p:cNvPr id="7" name="Title 6">
            <a:extLst>
              <a:ext uri="{FF2B5EF4-FFF2-40B4-BE49-F238E27FC236}">
                <a16:creationId xmlns:a16="http://schemas.microsoft.com/office/drawing/2014/main" id="{452F3740-4720-F7C0-52E5-C3D4C4B35DBB}"/>
              </a:ext>
            </a:extLst>
          </p:cNvPr>
          <p:cNvSpPr>
            <a:spLocks noGrp="1"/>
          </p:cNvSpPr>
          <p:nvPr>
            <p:ph type="title"/>
          </p:nvPr>
        </p:nvSpPr>
        <p:spPr>
          <a:xfrm>
            <a:off x="1172861" y="790901"/>
            <a:ext cx="3049568" cy="640698"/>
          </a:xfrm>
        </p:spPr>
        <p:txBody>
          <a:bodyPr anchor="ctr">
            <a:normAutofit/>
          </a:bodyPr>
          <a:lstStyle/>
          <a:p>
            <a:r>
              <a:rPr lang="en-US" sz="1700" dirty="0">
                <a:solidFill>
                  <a:schemeClr val="accent2"/>
                </a:solidFill>
              </a:rPr>
              <a:t>Appendix References/Resources</a:t>
            </a:r>
          </a:p>
        </p:txBody>
      </p:sp>
      <p:sp>
        <p:nvSpPr>
          <p:cNvPr id="6" name="Slide Number Placeholder 5">
            <a:extLst>
              <a:ext uri="{FF2B5EF4-FFF2-40B4-BE49-F238E27FC236}">
                <a16:creationId xmlns:a16="http://schemas.microsoft.com/office/drawing/2014/main" id="{12E51960-8B16-FCB0-CA0F-FCB9196CE33A}"/>
              </a:ext>
            </a:extLst>
          </p:cNvPr>
          <p:cNvSpPr>
            <a:spLocks noGrp="1"/>
          </p:cNvSpPr>
          <p:nvPr>
            <p:ph type="sldNum" sz="quarter" idx="4"/>
          </p:nvPr>
        </p:nvSpPr>
        <p:spPr>
          <a:xfrm>
            <a:off x="9791700" y="6356350"/>
            <a:ext cx="1562100" cy="365125"/>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DBA1B0FB-D917-4C8C-928F-313BD683BF39}"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11</a:t>
            </a:fld>
            <a:endParaRPr kumimoji="0" lang="en-US" b="0" i="0" u="none" strike="noStrike" kern="1200" cap="none" spc="0" normalizeH="0" baseline="0" noProof="0" dirty="0">
              <a:ln>
                <a:noFill/>
              </a:ln>
              <a:effectLst/>
              <a:uLnTx/>
              <a:uFillTx/>
            </a:endParaRPr>
          </a:p>
        </p:txBody>
      </p:sp>
      <p:sp>
        <p:nvSpPr>
          <p:cNvPr id="2" name="TextBox 1">
            <a:extLst>
              <a:ext uri="{FF2B5EF4-FFF2-40B4-BE49-F238E27FC236}">
                <a16:creationId xmlns:a16="http://schemas.microsoft.com/office/drawing/2014/main" id="{AEBAF70D-4FD1-6822-EC30-9309AC0F6434}"/>
              </a:ext>
            </a:extLst>
          </p:cNvPr>
          <p:cNvSpPr txBox="1"/>
          <p:nvPr/>
        </p:nvSpPr>
        <p:spPr>
          <a:xfrm>
            <a:off x="5636525" y="413924"/>
            <a:ext cx="6346209" cy="1815882"/>
          </a:xfrm>
          <a:prstGeom prst="rect">
            <a:avLst/>
          </a:prstGeom>
          <a:noFill/>
        </p:spPr>
        <p:txBody>
          <a:bodyPr wrap="square" rtlCol="0">
            <a:spAutoFit/>
          </a:bodyPr>
          <a:lstStyle/>
          <a:p>
            <a:pPr marL="285750" indent="-285750">
              <a:buFont typeface="Wingdings" panose="05000000000000000000" pitchFamily="2" charset="2"/>
              <a:buChar char="§"/>
            </a:pPr>
            <a:r>
              <a:rPr lang="en-US" sz="1400" dirty="0"/>
              <a:t>Our GitHub Repo: </a:t>
            </a:r>
            <a:r>
              <a:rPr lang="en-US" sz="1400" dirty="0">
                <a:hlinkClick r:id="rId4"/>
              </a:rPr>
              <a:t>https://github.com/Prisca92/Project-4-final</a:t>
            </a: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r>
              <a:rPr lang="en-US" sz="1400" dirty="0"/>
              <a:t>Data collection: (</a:t>
            </a:r>
            <a:r>
              <a:rPr lang="en-US" sz="1400" dirty="0">
                <a:hlinkClick r:id="rId5"/>
              </a:rPr>
              <a:t>https://www.kaggle.com/datasets/fedesoriano/heart-failure-prediction/data</a:t>
            </a:r>
            <a:r>
              <a:rPr lang="en-US" sz="1400" dirty="0"/>
              <a:t>)</a:t>
            </a:r>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r>
              <a:rPr lang="en-US" sz="1400" dirty="0"/>
              <a:t>Coding Resources:</a:t>
            </a:r>
          </a:p>
        </p:txBody>
      </p:sp>
    </p:spTree>
    <p:extLst>
      <p:ext uri="{BB962C8B-B14F-4D97-AF65-F5344CB8AC3E}">
        <p14:creationId xmlns:p14="http://schemas.microsoft.com/office/powerpoint/2010/main" val="1158794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A0F5A4-46DB-93CD-4E50-B7BEB114A044}"/>
              </a:ext>
            </a:extLst>
          </p:cNvPr>
          <p:cNvSpPr>
            <a:spLocks noGrp="1"/>
          </p:cNvSpPr>
          <p:nvPr>
            <p:ph type="title"/>
          </p:nvPr>
        </p:nvSpPr>
        <p:spPr>
          <a:xfrm>
            <a:off x="783321" y="1415120"/>
            <a:ext cx="3032692" cy="640698"/>
          </a:xfrm>
        </p:spPr>
        <p:txBody>
          <a:bodyPr anchor="ctr">
            <a:noAutofit/>
          </a:bodyPr>
          <a:lstStyle/>
          <a:p>
            <a:pPr algn="just"/>
            <a:r>
              <a:rPr lang="en-US" sz="3600" dirty="0"/>
              <a:t>Overview</a:t>
            </a:r>
          </a:p>
        </p:txBody>
      </p:sp>
      <p:sp>
        <p:nvSpPr>
          <p:cNvPr id="8" name="Text Placeholder 7">
            <a:extLst>
              <a:ext uri="{FF2B5EF4-FFF2-40B4-BE49-F238E27FC236}">
                <a16:creationId xmlns:a16="http://schemas.microsoft.com/office/drawing/2014/main" id="{2FBC0CD1-1F91-0E38-9E25-5C2765E1E67F}"/>
              </a:ext>
            </a:extLst>
          </p:cNvPr>
          <p:cNvSpPr>
            <a:spLocks noGrp="1"/>
          </p:cNvSpPr>
          <p:nvPr>
            <p:ph type="body" sz="quarter" idx="14"/>
          </p:nvPr>
        </p:nvSpPr>
        <p:spPr>
          <a:xfrm>
            <a:off x="783321" y="2485016"/>
            <a:ext cx="3552484" cy="3389010"/>
          </a:xfrm>
        </p:spPr>
        <p:txBody>
          <a:bodyPr anchor="t">
            <a:normAutofit/>
          </a:bodyPr>
          <a:lstStyle/>
          <a:p>
            <a:pPr>
              <a:spcAft>
                <a:spcPts val="600"/>
              </a:spcAft>
            </a:pPr>
            <a:r>
              <a:rPr lang="en-US" dirty="0"/>
              <a:t>Our Inspiration</a:t>
            </a:r>
          </a:p>
          <a:p>
            <a:pPr>
              <a:spcAft>
                <a:spcPts val="600"/>
              </a:spcAft>
            </a:pPr>
            <a:r>
              <a:rPr lang="en-US" dirty="0"/>
              <a:t>Concept</a:t>
            </a:r>
          </a:p>
          <a:p>
            <a:pPr>
              <a:spcAft>
                <a:spcPts val="600"/>
              </a:spcAft>
            </a:pPr>
            <a:r>
              <a:rPr lang="en-US" dirty="0"/>
              <a:t>Data Collection </a:t>
            </a:r>
          </a:p>
          <a:p>
            <a:pPr>
              <a:spcAft>
                <a:spcPts val="600"/>
              </a:spcAft>
            </a:pPr>
            <a:r>
              <a:rPr lang="en-US" dirty="0"/>
              <a:t>Preparation of Data</a:t>
            </a:r>
          </a:p>
          <a:p>
            <a:pPr>
              <a:spcAft>
                <a:spcPts val="600"/>
              </a:spcAft>
            </a:pPr>
            <a:r>
              <a:rPr lang="en-US" dirty="0"/>
              <a:t>Predictive Modeling</a:t>
            </a:r>
          </a:p>
          <a:p>
            <a:pPr>
              <a:spcAft>
                <a:spcPts val="600"/>
              </a:spcAft>
            </a:pPr>
            <a:r>
              <a:rPr lang="en-US" dirty="0"/>
              <a:t>Visualizations/Demo and insights</a:t>
            </a:r>
          </a:p>
          <a:p>
            <a:pPr>
              <a:spcAft>
                <a:spcPts val="600"/>
              </a:spcAft>
            </a:pPr>
            <a:r>
              <a:rPr lang="en-US" dirty="0"/>
              <a:t>Conclusions </a:t>
            </a:r>
          </a:p>
          <a:p>
            <a:pPr>
              <a:spcAft>
                <a:spcPts val="600"/>
              </a:spcAft>
            </a:pPr>
            <a:r>
              <a:rPr lang="en-US" dirty="0"/>
              <a:t>Questions</a:t>
            </a:r>
          </a:p>
          <a:p>
            <a:pPr>
              <a:spcAft>
                <a:spcPts val="600"/>
              </a:spcAft>
            </a:pPr>
            <a:r>
              <a:rPr lang="en-US" dirty="0"/>
              <a:t>Resources</a:t>
            </a:r>
          </a:p>
          <a:p>
            <a:pPr>
              <a:spcAft>
                <a:spcPts val="600"/>
              </a:spcAft>
            </a:pPr>
            <a:endParaRPr lang="en-US" dirty="0"/>
          </a:p>
        </p:txBody>
      </p:sp>
      <p:sp>
        <p:nvSpPr>
          <p:cNvPr id="5" name="Slide Number Placeholder 4">
            <a:extLst>
              <a:ext uri="{FF2B5EF4-FFF2-40B4-BE49-F238E27FC236}">
                <a16:creationId xmlns:a16="http://schemas.microsoft.com/office/drawing/2014/main" id="{79A1CAB3-F017-D92A-5630-B1D8115E5BB7}"/>
              </a:ext>
            </a:extLst>
          </p:cNvPr>
          <p:cNvSpPr>
            <a:spLocks noGrp="1"/>
          </p:cNvSpPr>
          <p:nvPr>
            <p:ph type="sldNum" sz="quarter" idx="4"/>
          </p:nvPr>
        </p:nvSpPr>
        <p:spPr>
          <a:xfrm>
            <a:off x="9791700" y="6356350"/>
            <a:ext cx="1562100" cy="365125"/>
          </a:xfrm>
        </p:spPr>
        <p:txBody>
          <a:bodyPr anchor="ctr">
            <a:normAutofit/>
          </a:bodyPr>
          <a:lstStyle/>
          <a:p>
            <a:pPr>
              <a:spcAft>
                <a:spcPts val="600"/>
              </a:spcAft>
            </a:pPr>
            <a:fld id="{EA87306C-81BA-4795-A5CA-9392456A8C1E}" type="slidenum">
              <a:rPr lang="en-US" smtClean="0"/>
              <a:pPr>
                <a:spcAft>
                  <a:spcPts val="600"/>
                </a:spcAft>
              </a:pPr>
              <a:t>2</a:t>
            </a:fld>
            <a:endParaRPr lang="en-US" dirty="0"/>
          </a:p>
        </p:txBody>
      </p:sp>
      <p:sp>
        <p:nvSpPr>
          <p:cNvPr id="3" name="Picture Placeholder 2">
            <a:extLst>
              <a:ext uri="{FF2B5EF4-FFF2-40B4-BE49-F238E27FC236}">
                <a16:creationId xmlns:a16="http://schemas.microsoft.com/office/drawing/2014/main" id="{19A38995-395D-45AF-D0E0-A2DC922A4E8B}"/>
              </a:ext>
            </a:extLst>
          </p:cNvPr>
          <p:cNvSpPr>
            <a:spLocks noGrp="1"/>
          </p:cNvSpPr>
          <p:nvPr>
            <p:ph type="pic" sz="quarter" idx="15"/>
          </p:nvPr>
        </p:nvSpPr>
        <p:spPr/>
      </p:sp>
    </p:spTree>
    <p:extLst>
      <p:ext uri="{BB962C8B-B14F-4D97-AF65-F5344CB8AC3E}">
        <p14:creationId xmlns:p14="http://schemas.microsoft.com/office/powerpoint/2010/main" val="1712454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7A497D3A-A3DA-B6EA-3C79-8635D527756C}"/>
              </a:ext>
            </a:extLst>
          </p:cNvPr>
          <p:cNvSpPr>
            <a:spLocks noGrp="1"/>
          </p:cNvSpPr>
          <p:nvPr>
            <p:ph type="sldNum" sz="quarter" idx="4"/>
          </p:nvPr>
        </p:nvSpPr>
        <p:spPr>
          <a:xfrm>
            <a:off x="9791700" y="6356350"/>
            <a:ext cx="1562100" cy="365125"/>
          </a:xfrm>
        </p:spPr>
        <p:txBody>
          <a:bodyPr anchor="ctr">
            <a:normAutofit/>
          </a:bodyPr>
          <a:lstStyle/>
          <a:p>
            <a:pPr>
              <a:spcAft>
                <a:spcPts val="600"/>
              </a:spcAft>
            </a:pPr>
            <a:fld id="{EA87306C-81BA-4795-A5CA-9392456A8C1E}" type="slidenum">
              <a:rPr lang="en-US" smtClean="0"/>
              <a:pPr>
                <a:spcAft>
                  <a:spcPts val="600"/>
                </a:spcAft>
              </a:pPr>
              <a:t>3</a:t>
            </a:fld>
            <a:endParaRPr lang="en-US" dirty="0"/>
          </a:p>
        </p:txBody>
      </p:sp>
      <p:sp>
        <p:nvSpPr>
          <p:cNvPr id="34" name="Title 25">
            <a:extLst>
              <a:ext uri="{FF2B5EF4-FFF2-40B4-BE49-F238E27FC236}">
                <a16:creationId xmlns:a16="http://schemas.microsoft.com/office/drawing/2014/main" id="{B4D6A0E5-D91A-CC2B-F152-097B8FBBC340}"/>
              </a:ext>
            </a:extLst>
          </p:cNvPr>
          <p:cNvSpPr>
            <a:spLocks noGrp="1"/>
          </p:cNvSpPr>
          <p:nvPr>
            <p:ph type="title"/>
          </p:nvPr>
        </p:nvSpPr>
        <p:spPr>
          <a:xfrm>
            <a:off x="988568" y="1756994"/>
            <a:ext cx="2841752" cy="641350"/>
          </a:xfrm>
        </p:spPr>
        <p:txBody>
          <a:bodyPr/>
          <a:lstStyle/>
          <a:p>
            <a:r>
              <a:rPr lang="en-US" dirty="0">
                <a:solidFill>
                  <a:schemeClr val="accent3"/>
                </a:solidFill>
              </a:rPr>
              <a:t>Inspiration</a:t>
            </a:r>
          </a:p>
        </p:txBody>
      </p:sp>
      <p:graphicFrame>
        <p:nvGraphicFramePr>
          <p:cNvPr id="37" name="Diagram 36">
            <a:extLst>
              <a:ext uri="{FF2B5EF4-FFF2-40B4-BE49-F238E27FC236}">
                <a16:creationId xmlns:a16="http://schemas.microsoft.com/office/drawing/2014/main" id="{6BFDDE13-484F-DFDA-9BF5-B774EA9B0CFF}"/>
              </a:ext>
            </a:extLst>
          </p:cNvPr>
          <p:cNvGraphicFramePr/>
          <p:nvPr>
            <p:extLst>
              <p:ext uri="{D42A27DB-BD31-4B8C-83A1-F6EECF244321}">
                <p14:modId xmlns:p14="http://schemas.microsoft.com/office/powerpoint/2010/main" val="1488948065"/>
              </p:ext>
            </p:extLst>
          </p:nvPr>
        </p:nvGraphicFramePr>
        <p:xfrm>
          <a:off x="4269851" y="413322"/>
          <a:ext cx="8128000" cy="6039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D6D353A4-6426-E810-803A-8D2EF5905A16}"/>
              </a:ext>
            </a:extLst>
          </p:cNvPr>
          <p:cNvSpPr txBox="1"/>
          <p:nvPr/>
        </p:nvSpPr>
        <p:spPr>
          <a:xfrm>
            <a:off x="155940" y="2892194"/>
            <a:ext cx="6250576" cy="2862322"/>
          </a:xfrm>
          <a:prstGeom prst="rect">
            <a:avLst/>
          </a:prstGeom>
          <a:noFill/>
        </p:spPr>
        <p:txBody>
          <a:bodyPr wrap="square">
            <a:spAutoFit/>
          </a:bodyPr>
          <a:lstStyle/>
          <a:p>
            <a:r>
              <a:rPr lang="en-US" dirty="0"/>
              <a:t>Our objective is to create a Machine learning model for detecting heart disease which is a cause of heart failure  by focusing on various causative attributes. The aim is to predict early signs of heart disease in order to identify individuals who might be at risk of developing heart problems. By analyzing relevant data, we can anticipate to identify potential issues early on based on certain variables/features. This approach not only improves health outcomes but also ensures that healthcare resources are used more efficiently.</a:t>
            </a:r>
          </a:p>
        </p:txBody>
      </p:sp>
    </p:spTree>
    <p:extLst>
      <p:ext uri="{BB962C8B-B14F-4D97-AF65-F5344CB8AC3E}">
        <p14:creationId xmlns:p14="http://schemas.microsoft.com/office/powerpoint/2010/main" val="515435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a:blip r:embed="rId3">
            <a:extLst>
              <a:ext uri="{837473B0-CC2E-450A-ABE3-18F120FF3D39}">
                <a1611:picAttrSrcUrl xmlns:a1611="http://schemas.microsoft.com/office/drawing/2016/11/main" r:id="rId4"/>
              </a:ext>
            </a:extLst>
          </a:blip>
          <a:srcRect/>
          <a:stretch/>
        </p:blipFill>
        <p:spPr>
          <a:xfrm>
            <a:off x="-1" y="1"/>
            <a:ext cx="4877017" cy="6854386"/>
          </a:xfrm>
        </p:spPr>
      </p:pic>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4</a:t>
            </a:fld>
            <a:endParaRPr lang="en-US" dirty="0"/>
          </a:p>
        </p:txBody>
      </p:sp>
      <p:sp>
        <p:nvSpPr>
          <p:cNvPr id="4" name="Title 3">
            <a:extLst>
              <a:ext uri="{FF2B5EF4-FFF2-40B4-BE49-F238E27FC236}">
                <a16:creationId xmlns:a16="http://schemas.microsoft.com/office/drawing/2014/main" id="{64C1E967-D9C9-5093-F4E3-A4890C1A4CAB}"/>
              </a:ext>
            </a:extLst>
          </p:cNvPr>
          <p:cNvSpPr>
            <a:spLocks noGrp="1"/>
          </p:cNvSpPr>
          <p:nvPr>
            <p:ph type="title"/>
          </p:nvPr>
        </p:nvSpPr>
        <p:spPr>
          <a:xfrm>
            <a:off x="5131197" y="555536"/>
            <a:ext cx="1929607" cy="640698"/>
          </a:xfrm>
        </p:spPr>
        <p:txBody>
          <a:bodyPr/>
          <a:lstStyle/>
          <a:p>
            <a:r>
              <a:rPr lang="en-US" dirty="0"/>
              <a:t>Concept</a:t>
            </a:r>
          </a:p>
        </p:txBody>
      </p:sp>
      <p:sp>
        <p:nvSpPr>
          <p:cNvPr id="31" name="Text Placeholder 6">
            <a:extLst>
              <a:ext uri="{FF2B5EF4-FFF2-40B4-BE49-F238E27FC236}">
                <a16:creationId xmlns:a16="http://schemas.microsoft.com/office/drawing/2014/main" id="{A5407DCB-8826-E3A2-2DD7-92C9895A7EE4}"/>
              </a:ext>
            </a:extLst>
          </p:cNvPr>
          <p:cNvSpPr>
            <a:spLocks noGrp="1"/>
          </p:cNvSpPr>
          <p:nvPr>
            <p:ph type="body" sz="quarter" idx="16"/>
          </p:nvPr>
        </p:nvSpPr>
        <p:spPr>
          <a:xfrm>
            <a:off x="5101370" y="1469996"/>
            <a:ext cx="3433138" cy="426393"/>
          </a:xfrm>
        </p:spPr>
        <p:txBody>
          <a:bodyPr/>
          <a:lstStyle/>
          <a:p>
            <a:r>
              <a:rPr lang="en-US" dirty="0"/>
              <a:t>data</a:t>
            </a:r>
          </a:p>
        </p:txBody>
      </p:sp>
      <p:sp>
        <p:nvSpPr>
          <p:cNvPr id="32" name="Text Placeholder 8">
            <a:extLst>
              <a:ext uri="{FF2B5EF4-FFF2-40B4-BE49-F238E27FC236}">
                <a16:creationId xmlns:a16="http://schemas.microsoft.com/office/drawing/2014/main" id="{CECB1903-DA35-CC47-67DD-9D2DC804D62C}"/>
              </a:ext>
            </a:extLst>
          </p:cNvPr>
          <p:cNvSpPr>
            <a:spLocks noGrp="1"/>
          </p:cNvSpPr>
          <p:nvPr>
            <p:ph type="body" sz="quarter" idx="12"/>
          </p:nvPr>
        </p:nvSpPr>
        <p:spPr>
          <a:xfrm>
            <a:off x="5101370" y="1849500"/>
            <a:ext cx="3433138" cy="1370672"/>
          </a:xfrm>
        </p:spPr>
        <p:txBody>
          <a:bodyPr/>
          <a:lstStyle/>
          <a:p>
            <a:r>
              <a:rPr lang="en-US" dirty="0"/>
              <a:t>Gather patient data for predictive analysis.</a:t>
            </a:r>
          </a:p>
          <a:p>
            <a:endParaRPr lang="en-US" dirty="0"/>
          </a:p>
          <a:p>
            <a:endParaRPr lang="en-US" dirty="0"/>
          </a:p>
        </p:txBody>
      </p:sp>
      <p:sp>
        <p:nvSpPr>
          <p:cNvPr id="36" name="Text Placeholder 10">
            <a:extLst>
              <a:ext uri="{FF2B5EF4-FFF2-40B4-BE49-F238E27FC236}">
                <a16:creationId xmlns:a16="http://schemas.microsoft.com/office/drawing/2014/main" id="{EA551D54-ECDA-8ED8-9B75-C88BE5DE6484}"/>
              </a:ext>
            </a:extLst>
          </p:cNvPr>
          <p:cNvSpPr txBox="1">
            <a:spLocks/>
          </p:cNvSpPr>
          <p:nvPr/>
        </p:nvSpPr>
        <p:spPr>
          <a:xfrm>
            <a:off x="5101370" y="5893037"/>
            <a:ext cx="3433138" cy="9613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Easy to use, user friendly, adaptable coding</a:t>
            </a:r>
          </a:p>
        </p:txBody>
      </p:sp>
      <p:sp>
        <p:nvSpPr>
          <p:cNvPr id="37" name="Text Placeholder 12">
            <a:extLst>
              <a:ext uri="{FF2B5EF4-FFF2-40B4-BE49-F238E27FC236}">
                <a16:creationId xmlns:a16="http://schemas.microsoft.com/office/drawing/2014/main" id="{CAA79FB9-7F79-402C-7E9A-45241667E83F}"/>
              </a:ext>
            </a:extLst>
          </p:cNvPr>
          <p:cNvSpPr txBox="1">
            <a:spLocks/>
          </p:cNvSpPr>
          <p:nvPr/>
        </p:nvSpPr>
        <p:spPr>
          <a:xfrm>
            <a:off x="5101370" y="5511036"/>
            <a:ext cx="3433138"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Integration</a:t>
            </a:r>
          </a:p>
        </p:txBody>
      </p:sp>
      <p:sp>
        <p:nvSpPr>
          <p:cNvPr id="38" name="Text Placeholder 14">
            <a:extLst>
              <a:ext uri="{FF2B5EF4-FFF2-40B4-BE49-F238E27FC236}">
                <a16:creationId xmlns:a16="http://schemas.microsoft.com/office/drawing/2014/main" id="{3AA03B8D-F2C9-3EBE-C9C5-FA8179B9039D}"/>
              </a:ext>
            </a:extLst>
          </p:cNvPr>
          <p:cNvSpPr txBox="1">
            <a:spLocks/>
          </p:cNvSpPr>
          <p:nvPr/>
        </p:nvSpPr>
        <p:spPr>
          <a:xfrm>
            <a:off x="5101370" y="3395606"/>
            <a:ext cx="3433138"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technology</a:t>
            </a:r>
          </a:p>
        </p:txBody>
      </p:sp>
      <p:sp>
        <p:nvSpPr>
          <p:cNvPr id="39" name="Text Placeholder 16">
            <a:extLst>
              <a:ext uri="{FF2B5EF4-FFF2-40B4-BE49-F238E27FC236}">
                <a16:creationId xmlns:a16="http://schemas.microsoft.com/office/drawing/2014/main" id="{6921EA86-4489-2F83-60AE-4DED4E91FD76}"/>
              </a:ext>
            </a:extLst>
          </p:cNvPr>
          <p:cNvSpPr txBox="1">
            <a:spLocks/>
          </p:cNvSpPr>
          <p:nvPr/>
        </p:nvSpPr>
        <p:spPr>
          <a:xfrm>
            <a:off x="5101370" y="3777607"/>
            <a:ext cx="3433138" cy="14509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en-US" sz="1600" spc="100" dirty="0"/>
              <a:t>Use Machine Learning (ML) to process the data and make predictions based on patient medical history.</a:t>
            </a:r>
          </a:p>
        </p:txBody>
      </p:sp>
      <p:sp>
        <p:nvSpPr>
          <p:cNvPr id="40" name="Text Placeholder 44">
            <a:extLst>
              <a:ext uri="{FF2B5EF4-FFF2-40B4-BE49-F238E27FC236}">
                <a16:creationId xmlns:a16="http://schemas.microsoft.com/office/drawing/2014/main" id="{7220AA00-3D08-5A75-7191-1CF713BFDA0D}"/>
              </a:ext>
            </a:extLst>
          </p:cNvPr>
          <p:cNvSpPr txBox="1">
            <a:spLocks/>
          </p:cNvSpPr>
          <p:nvPr/>
        </p:nvSpPr>
        <p:spPr>
          <a:xfrm>
            <a:off x="8758862" y="1775610"/>
            <a:ext cx="3433138"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Usability</a:t>
            </a:r>
          </a:p>
        </p:txBody>
      </p:sp>
      <p:sp>
        <p:nvSpPr>
          <p:cNvPr id="41" name="Text Placeholder 19">
            <a:extLst>
              <a:ext uri="{FF2B5EF4-FFF2-40B4-BE49-F238E27FC236}">
                <a16:creationId xmlns:a16="http://schemas.microsoft.com/office/drawing/2014/main" id="{1E4DC739-17B7-83F4-EFB2-6C15A7840156}"/>
              </a:ext>
            </a:extLst>
          </p:cNvPr>
          <p:cNvSpPr txBox="1">
            <a:spLocks/>
          </p:cNvSpPr>
          <p:nvPr/>
        </p:nvSpPr>
        <p:spPr>
          <a:xfrm>
            <a:off x="8758862" y="2157612"/>
            <a:ext cx="3297303" cy="4018717"/>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Additional….</a:t>
            </a:r>
          </a:p>
          <a:p>
            <a:endParaRPr lang="en-US" dirty="0"/>
          </a:p>
          <a:p>
            <a:r>
              <a:rPr lang="en-US" dirty="0"/>
              <a:t>Improved….</a:t>
            </a:r>
          </a:p>
          <a:p>
            <a:endParaRPr lang="en-US" dirty="0"/>
          </a:p>
          <a:p>
            <a:endParaRPr lang="en-US" dirty="0"/>
          </a:p>
          <a:p>
            <a:r>
              <a:rPr lang="en-US" dirty="0"/>
              <a:t>Increased health benefits for customers</a:t>
            </a:r>
          </a:p>
          <a:p>
            <a:endParaRPr lang="en-US" dirty="0"/>
          </a:p>
          <a:p>
            <a:r>
              <a:rPr lang="en-US" dirty="0"/>
              <a:t>Future expansion to include….</a:t>
            </a:r>
          </a:p>
          <a:p>
            <a:endParaRPr lang="en-US" dirty="0"/>
          </a:p>
          <a:p>
            <a:endParaRPr lang="en-US" dirty="0"/>
          </a:p>
          <a:p>
            <a:endParaRPr lang="en-US" dirty="0"/>
          </a:p>
        </p:txBody>
      </p:sp>
    </p:spTree>
    <p:extLst>
      <p:ext uri="{BB962C8B-B14F-4D97-AF65-F5344CB8AC3E}">
        <p14:creationId xmlns:p14="http://schemas.microsoft.com/office/powerpoint/2010/main" val="1997196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3741518" y="589720"/>
            <a:ext cx="4708964" cy="657784"/>
          </a:xfrm>
        </p:spPr>
        <p:txBody>
          <a:bodyPr anchor="ctr">
            <a:normAutofit/>
          </a:bodyPr>
          <a:lstStyle/>
          <a:p>
            <a:r>
              <a:rPr lang="en-US" noProof="0" dirty="0"/>
              <a:t>baseline Data collection </a:t>
            </a:r>
            <a:endParaRPr lang="en-US" dirty="0"/>
          </a:p>
        </p:txBody>
      </p:sp>
      <p:pic>
        <p:nvPicPr>
          <p:cNvPr id="2" name="Picture 1">
            <a:extLst>
              <a:ext uri="{FF2B5EF4-FFF2-40B4-BE49-F238E27FC236}">
                <a16:creationId xmlns:a16="http://schemas.microsoft.com/office/drawing/2014/main" id="{E7C9ACAB-412B-4B2F-29BE-F9EF61E30452}"/>
              </a:ext>
            </a:extLst>
          </p:cNvPr>
          <p:cNvPicPr>
            <a:picLocks noChangeAspect="1"/>
          </p:cNvPicPr>
          <p:nvPr/>
        </p:nvPicPr>
        <p:blipFill>
          <a:blip r:embed="rId3"/>
          <a:stretch>
            <a:fillRect/>
          </a:stretch>
        </p:blipFill>
        <p:spPr>
          <a:xfrm>
            <a:off x="1619183" y="1862038"/>
            <a:ext cx="1132984" cy="1144666"/>
          </a:xfrm>
          <a:prstGeom prst="rect">
            <a:avLst/>
          </a:prstGeom>
          <a:noFill/>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22"/>
          </p:nvPr>
        </p:nvSpPr>
        <p:spPr>
          <a:xfrm>
            <a:off x="1028073" y="3212687"/>
            <a:ext cx="2315205" cy="348421"/>
          </a:xfrm>
        </p:spPr>
        <p:txBody>
          <a:bodyPr anchor="b">
            <a:normAutofit/>
          </a:bodyPr>
          <a:lstStyle/>
          <a:p>
            <a:r>
              <a:rPr lang="en-ZA" dirty="0"/>
              <a:t>Targets</a:t>
            </a:r>
            <a:endParaRPr lang="en-US" dirty="0"/>
          </a:p>
        </p:txBody>
      </p:sp>
      <p:sp>
        <p:nvSpPr>
          <p:cNvPr id="198" name="Text Placeholder 4">
            <a:extLst>
              <a:ext uri="{FF2B5EF4-FFF2-40B4-BE49-F238E27FC236}">
                <a16:creationId xmlns:a16="http://schemas.microsoft.com/office/drawing/2014/main" id="{3C10CA67-6A82-3010-A1AF-6FF9D09F90F2}"/>
              </a:ext>
            </a:extLst>
          </p:cNvPr>
          <p:cNvSpPr>
            <a:spLocks noGrp="1"/>
          </p:cNvSpPr>
          <p:nvPr>
            <p:ph type="body" sz="quarter" idx="23"/>
          </p:nvPr>
        </p:nvSpPr>
        <p:spPr>
          <a:xfrm>
            <a:off x="1028073" y="3496277"/>
            <a:ext cx="2315205" cy="287066"/>
          </a:xfrm>
        </p:spPr>
        <p:txBody>
          <a:bodyPr/>
          <a:lstStyle/>
          <a:p>
            <a:r>
              <a:rPr lang="en-US" dirty="0"/>
              <a:t>Variety</a:t>
            </a:r>
          </a:p>
        </p:txBody>
      </p:sp>
      <p:pic>
        <p:nvPicPr>
          <p:cNvPr id="66" name="Picture Placeholder 65" descr="Ui Ux outline">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4">
            <a:extLst>
              <a:ext uri="{96DAC541-7B7A-43D3-8B79-37D633B846F1}">
                <asvg:svgBlip xmlns:asvg="http://schemas.microsoft.com/office/drawing/2016/SVG/main" r:embed="rId5"/>
              </a:ext>
            </a:extLst>
          </a:blip>
          <a:srcRect t="3959" b="3959"/>
          <a:stretch/>
        </p:blipFill>
        <p:spPr>
          <a:xfrm>
            <a:off x="4212077" y="1862038"/>
            <a:ext cx="1243095" cy="1144666"/>
          </a:xfrm>
        </p:spPr>
      </p:pic>
      <p:sp>
        <p:nvSpPr>
          <p:cNvPr id="112" name="Text Placeholder 6">
            <a:extLst>
              <a:ext uri="{FF2B5EF4-FFF2-40B4-BE49-F238E27FC236}">
                <a16:creationId xmlns:a16="http://schemas.microsoft.com/office/drawing/2014/main" id="{E9035B6E-B119-E846-658E-A6E499CD58AC}"/>
              </a:ext>
            </a:extLst>
          </p:cNvPr>
          <p:cNvSpPr>
            <a:spLocks noGrp="1"/>
          </p:cNvSpPr>
          <p:nvPr>
            <p:ph type="body" sz="quarter" idx="25"/>
          </p:nvPr>
        </p:nvSpPr>
        <p:spPr>
          <a:xfrm>
            <a:off x="3676023" y="3212687"/>
            <a:ext cx="2315205" cy="348421"/>
          </a:xfrm>
        </p:spPr>
        <p:txBody>
          <a:bodyPr anchor="b">
            <a:normAutofit/>
          </a:bodyPr>
          <a:lstStyle/>
          <a:p>
            <a:r>
              <a:rPr lang="en-US" dirty="0"/>
              <a:t>design</a:t>
            </a:r>
          </a:p>
        </p:txBody>
      </p:sp>
      <p:sp>
        <p:nvSpPr>
          <p:cNvPr id="200" name="Text Placeholder 7">
            <a:extLst>
              <a:ext uri="{FF2B5EF4-FFF2-40B4-BE49-F238E27FC236}">
                <a16:creationId xmlns:a16="http://schemas.microsoft.com/office/drawing/2014/main" id="{1EA5F4B8-F6F3-ECE1-48F7-9B2CE30D9D11}"/>
              </a:ext>
            </a:extLst>
          </p:cNvPr>
          <p:cNvSpPr>
            <a:spLocks noGrp="1"/>
          </p:cNvSpPr>
          <p:nvPr>
            <p:ph type="body" sz="quarter" idx="26"/>
          </p:nvPr>
        </p:nvSpPr>
        <p:spPr>
          <a:xfrm>
            <a:off x="3676023" y="3496277"/>
            <a:ext cx="2315205" cy="287066"/>
          </a:xfrm>
        </p:spPr>
        <p:txBody>
          <a:bodyPr/>
          <a:lstStyle/>
          <a:p>
            <a:r>
              <a:rPr lang="en-US" dirty="0"/>
              <a:t>Factors, Frequency, Favorites</a:t>
            </a:r>
          </a:p>
        </p:txBody>
      </p:sp>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7"/>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p:blipFill>
        <p:spPr>
          <a:xfrm>
            <a:off x="6909241" y="1862038"/>
            <a:ext cx="1144666" cy="1144666"/>
          </a:xfrm>
        </p:spPr>
      </p:pic>
      <p:sp>
        <p:nvSpPr>
          <p:cNvPr id="77" name="Text Placeholder 76">
            <a:extLst>
              <a:ext uri="{FF2B5EF4-FFF2-40B4-BE49-F238E27FC236}">
                <a16:creationId xmlns:a16="http://schemas.microsoft.com/office/drawing/2014/main" id="{F8450002-65CC-44ED-9FA3-79F17962B3B5}"/>
              </a:ext>
            </a:extLst>
          </p:cNvPr>
          <p:cNvSpPr>
            <a:spLocks noGrp="1"/>
          </p:cNvSpPr>
          <p:nvPr>
            <p:ph type="body" sz="quarter" idx="28"/>
          </p:nvPr>
        </p:nvSpPr>
        <p:spPr>
          <a:xfrm>
            <a:off x="6323972" y="3212687"/>
            <a:ext cx="2315205" cy="348421"/>
          </a:xfrm>
        </p:spPr>
        <p:txBody>
          <a:bodyPr anchor="b">
            <a:normAutofit/>
          </a:bodyPr>
          <a:lstStyle/>
          <a:p>
            <a:r>
              <a:rPr lang="en-ZA" dirty="0"/>
              <a:t>delivery</a:t>
            </a:r>
            <a:endParaRPr lang="en-US" dirty="0"/>
          </a:p>
        </p:txBody>
      </p:sp>
      <p:sp>
        <p:nvSpPr>
          <p:cNvPr id="202" name="Text Placeholder 10">
            <a:extLst>
              <a:ext uri="{FF2B5EF4-FFF2-40B4-BE49-F238E27FC236}">
                <a16:creationId xmlns:a16="http://schemas.microsoft.com/office/drawing/2014/main" id="{C21B1346-DF8E-FBED-CB73-A411A880C48E}"/>
              </a:ext>
            </a:extLst>
          </p:cNvPr>
          <p:cNvSpPr>
            <a:spLocks noGrp="1"/>
          </p:cNvSpPr>
          <p:nvPr>
            <p:ph type="body" sz="quarter" idx="29"/>
          </p:nvPr>
        </p:nvSpPr>
        <p:spPr>
          <a:xfrm>
            <a:off x="6323972" y="3496277"/>
            <a:ext cx="2315205" cy="287066"/>
          </a:xfrm>
        </p:spPr>
        <p:txBody>
          <a:bodyPr/>
          <a:lstStyle/>
          <a:p>
            <a:r>
              <a:rPr lang="en-US" dirty="0"/>
              <a:t>Forms Survey Shared</a:t>
            </a:r>
          </a:p>
        </p:txBody>
      </p:sp>
      <p:pic>
        <p:nvPicPr>
          <p:cNvPr id="105" name="Picture Placeholder 104" descr="Fluorescent Light Blub outline">
            <a:extLst>
              <a:ext uri="{FF2B5EF4-FFF2-40B4-BE49-F238E27FC236}">
                <a16:creationId xmlns:a16="http://schemas.microsoft.com/office/drawing/2014/main" id="{4ECD9547-8CC8-47C4-BE18-635B19076589}"/>
              </a:ext>
            </a:extLst>
          </p:cNvPr>
          <p:cNvPicPr>
            <a:picLocks noGrp="1" noChangeAspect="1"/>
          </p:cNvPicPr>
          <p:nvPr>
            <p:ph type="pic" sz="quarter" idx="30"/>
          </p:nvPr>
        </p:nvPicPr>
        <p:blipFill rotWithShape="1">
          <a:blip r:embed="rId8">
            <a:extLst>
              <a:ext uri="{96DAC541-7B7A-43D3-8B79-37D633B846F1}">
                <asvg:svgBlip xmlns:asvg="http://schemas.microsoft.com/office/drawing/2016/SVG/main" r:embed="rId9"/>
              </a:ext>
            </a:extLst>
          </a:blip>
          <a:stretch/>
        </p:blipFill>
        <p:spPr>
          <a:xfrm>
            <a:off x="9557189" y="1858432"/>
            <a:ext cx="1144666" cy="1144666"/>
          </a:xfrm>
        </p:spPr>
      </p:pic>
      <p:sp>
        <p:nvSpPr>
          <p:cNvPr id="79" name="Text Placeholder 78">
            <a:extLst>
              <a:ext uri="{FF2B5EF4-FFF2-40B4-BE49-F238E27FC236}">
                <a16:creationId xmlns:a16="http://schemas.microsoft.com/office/drawing/2014/main" id="{3ECFAB54-2FAE-44AC-A18F-60ABE9A74175}"/>
              </a:ext>
            </a:extLst>
          </p:cNvPr>
          <p:cNvSpPr>
            <a:spLocks noGrp="1"/>
          </p:cNvSpPr>
          <p:nvPr>
            <p:ph type="body" sz="quarter" idx="31"/>
          </p:nvPr>
        </p:nvSpPr>
        <p:spPr>
          <a:xfrm>
            <a:off x="8971920" y="3209081"/>
            <a:ext cx="2315205" cy="348421"/>
          </a:xfrm>
        </p:spPr>
        <p:txBody>
          <a:bodyPr anchor="b">
            <a:normAutofit/>
          </a:bodyPr>
          <a:lstStyle/>
          <a:p>
            <a:r>
              <a:rPr lang="en-ZA" dirty="0"/>
              <a:t>insights</a:t>
            </a:r>
            <a:endParaRPr lang="en-US" dirty="0"/>
          </a:p>
        </p:txBody>
      </p:sp>
      <p:sp>
        <p:nvSpPr>
          <p:cNvPr id="204" name="Text Placeholder 13">
            <a:extLst>
              <a:ext uri="{FF2B5EF4-FFF2-40B4-BE49-F238E27FC236}">
                <a16:creationId xmlns:a16="http://schemas.microsoft.com/office/drawing/2014/main" id="{57E618B8-870C-F4B6-60C4-AA1A7B97CA50}"/>
              </a:ext>
            </a:extLst>
          </p:cNvPr>
          <p:cNvSpPr>
            <a:spLocks noGrp="1"/>
          </p:cNvSpPr>
          <p:nvPr>
            <p:ph type="body" sz="quarter" idx="32"/>
          </p:nvPr>
        </p:nvSpPr>
        <p:spPr>
          <a:xfrm>
            <a:off x="8971920" y="3492671"/>
            <a:ext cx="2315205" cy="287066"/>
          </a:xfrm>
        </p:spPr>
        <p:txBody>
          <a:bodyPr/>
          <a:lstStyle/>
          <a:p>
            <a:r>
              <a:rPr lang="en-US" dirty="0"/>
              <a:t>Did We Meet the Mark?</a:t>
            </a:r>
          </a:p>
        </p:txBody>
      </p:sp>
      <p:pic>
        <p:nvPicPr>
          <p:cNvPr id="16" name="Picture Placeholder 15">
            <a:extLst>
              <a:ext uri="{FF2B5EF4-FFF2-40B4-BE49-F238E27FC236}">
                <a16:creationId xmlns:a16="http://schemas.microsoft.com/office/drawing/2014/main" id="{FB642C56-6505-B98C-987B-0A962DA584C7}"/>
              </a:ext>
            </a:extLst>
          </p:cNvPr>
          <p:cNvPicPr>
            <a:picLocks noGrp="1" noChangeAspect="1"/>
          </p:cNvPicPr>
          <p:nvPr>
            <p:ph type="pic" sz="quarter" idx="33"/>
          </p:nvPr>
        </p:nvPicPr>
        <p:blipFill>
          <a:blip r:embed="rId10"/>
          <a:srcRect l="11215" r="11215"/>
          <a:stretch>
            <a:fillRect/>
          </a:stretch>
        </p:blipFill>
        <p:spPr>
          <a:xfrm>
            <a:off x="1563688" y="4129088"/>
            <a:ext cx="1243012" cy="1144587"/>
          </a:xfrm>
          <a:prstGeom prst="rect">
            <a:avLst/>
          </a:prstGeom>
        </p:spPr>
      </p:pic>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12"/>
          </p:nvPr>
        </p:nvSpPr>
        <p:spPr>
          <a:xfrm>
            <a:off x="8610600" y="6356350"/>
            <a:ext cx="2743200" cy="365125"/>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EA87306C-81BA-4795-A5CA-9392456A8C1E}" type="slidenum">
              <a:rPr kumimoji="0" lang="en-US" b="0" i="0" u="none" strike="noStrike" kern="1200" cap="none" spc="10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5</a:t>
            </a:fld>
            <a:endParaRPr kumimoji="0" lang="en-US" b="0" i="0" u="none" strike="noStrike" kern="1200" cap="none" spc="100" normalizeH="0" baseline="0" noProof="0" dirty="0">
              <a:ln>
                <a:noFill/>
              </a:ln>
              <a:effectLst/>
              <a:uLnTx/>
              <a:uFillTx/>
            </a:endParaRPr>
          </a:p>
        </p:txBody>
      </p:sp>
      <p:sp>
        <p:nvSpPr>
          <p:cNvPr id="4" name="Picture Placeholder 3">
            <a:extLst>
              <a:ext uri="{FF2B5EF4-FFF2-40B4-BE49-F238E27FC236}">
                <a16:creationId xmlns:a16="http://schemas.microsoft.com/office/drawing/2014/main" id="{4A86B92B-3D79-9869-198E-A0C2F73693C3}"/>
              </a:ext>
            </a:extLst>
          </p:cNvPr>
          <p:cNvSpPr>
            <a:spLocks noGrp="1"/>
          </p:cNvSpPr>
          <p:nvPr>
            <p:ph type="pic" sz="quarter" idx="36"/>
          </p:nvPr>
        </p:nvSpPr>
        <p:spPr/>
      </p:sp>
      <p:sp>
        <p:nvSpPr>
          <p:cNvPr id="5" name="Picture Placeholder 4">
            <a:extLst>
              <a:ext uri="{FF2B5EF4-FFF2-40B4-BE49-F238E27FC236}">
                <a16:creationId xmlns:a16="http://schemas.microsoft.com/office/drawing/2014/main" id="{3B10EB56-267D-FD30-8328-BDD3B93B4CA3}"/>
              </a:ext>
            </a:extLst>
          </p:cNvPr>
          <p:cNvSpPr>
            <a:spLocks noGrp="1"/>
          </p:cNvSpPr>
          <p:nvPr>
            <p:ph type="pic" sz="quarter" idx="39"/>
          </p:nvPr>
        </p:nvSpPr>
        <p:spPr/>
      </p:sp>
      <p:sp>
        <p:nvSpPr>
          <p:cNvPr id="7" name="Picture Placeholder 6">
            <a:extLst>
              <a:ext uri="{FF2B5EF4-FFF2-40B4-BE49-F238E27FC236}">
                <a16:creationId xmlns:a16="http://schemas.microsoft.com/office/drawing/2014/main" id="{6354CEA5-D626-BA77-2B32-31040C4EF6BD}"/>
              </a:ext>
            </a:extLst>
          </p:cNvPr>
          <p:cNvSpPr>
            <a:spLocks noGrp="1"/>
          </p:cNvSpPr>
          <p:nvPr>
            <p:ph type="pic" sz="quarter" idx="42"/>
          </p:nvPr>
        </p:nvSpPr>
        <p:spPr/>
      </p:sp>
    </p:spTree>
    <p:extLst>
      <p:ext uri="{BB962C8B-B14F-4D97-AF65-F5344CB8AC3E}">
        <p14:creationId xmlns:p14="http://schemas.microsoft.com/office/powerpoint/2010/main" val="2883553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p:txBody>
          <a:bodyPr/>
          <a:lstStyle/>
          <a:p>
            <a:r>
              <a:rPr lang="en-US" noProof="0" dirty="0">
                <a:solidFill>
                  <a:schemeClr val="accent2"/>
                </a:solidFill>
              </a:rPr>
              <a:t>Preparation of baseline Data</a:t>
            </a:r>
            <a:endParaRPr lang="en-US" dirty="0">
              <a:solidFill>
                <a:schemeClr val="accent2"/>
              </a:solidFill>
            </a:endParaRPr>
          </a:p>
        </p:txBody>
      </p:sp>
      <p:pic>
        <p:nvPicPr>
          <p:cNvPr id="46" name="Picture Placeholder 45" descr="Blue and orange gradient with arrows">
            <a:extLst>
              <a:ext uri="{FF2B5EF4-FFF2-40B4-BE49-F238E27FC236}">
                <a16:creationId xmlns:a16="http://schemas.microsoft.com/office/drawing/2014/main" id="{1420D33F-ACED-46BE-B2DF-C61CB4ABF7CF}"/>
              </a:ext>
            </a:extLst>
          </p:cNvPr>
          <p:cNvPicPr>
            <a:picLocks noGrp="1" noChangeAspect="1"/>
          </p:cNvPicPr>
          <p:nvPr>
            <p:ph type="pic" sz="quarter" idx="23"/>
          </p:nvPr>
        </p:nvPicPr>
        <p:blipFill>
          <a:blip r:embed="rId3"/>
          <a:srcRect/>
          <a:stretch/>
        </p:blipFill>
        <p:spPr>
          <a:xfrm>
            <a:off x="1182769" y="2668708"/>
            <a:ext cx="1601071" cy="994835"/>
          </a:xfrm>
        </p:spPr>
      </p:pic>
      <p:pic>
        <p:nvPicPr>
          <p:cNvPr id="105" name="Picture Placeholder 104" descr="Web of wires connecting pins">
            <a:extLst>
              <a:ext uri="{FF2B5EF4-FFF2-40B4-BE49-F238E27FC236}">
                <a16:creationId xmlns:a16="http://schemas.microsoft.com/office/drawing/2014/main" id="{4ECD9547-8CC8-47C4-BE18-635B19076589}"/>
              </a:ext>
            </a:extLst>
          </p:cNvPr>
          <p:cNvPicPr>
            <a:picLocks noGrp="1" noChangeAspect="1"/>
          </p:cNvPicPr>
          <p:nvPr>
            <p:ph type="pic" sz="quarter" idx="26"/>
          </p:nvPr>
        </p:nvPicPr>
        <p:blipFill>
          <a:blip r:embed="rId4"/>
          <a:srcRect/>
          <a:stretch/>
        </p:blipFill>
        <p:spPr>
          <a:xfrm>
            <a:off x="9448826" y="2668708"/>
            <a:ext cx="1490435" cy="994835"/>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p:txBody>
          <a:bodyPr/>
          <a:lstStyle/>
          <a:p>
            <a:r>
              <a:rPr lang="en-ZA" dirty="0"/>
              <a:t>Data Conversion</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prstGeom prst="rect">
            <a:avLst/>
          </a:prstGeom>
        </p:spPr>
        <p:txBody>
          <a:bodyPr/>
          <a:lstStyle/>
          <a:p>
            <a:endParaRPr lang="en-US" dirty="0"/>
          </a:p>
          <a:p>
            <a:r>
              <a:rPr lang="en-US" dirty="0"/>
              <a:t>Exporting from Forms</a:t>
            </a:r>
          </a:p>
          <a:p>
            <a:endParaRPr lang="en-US" dirty="0"/>
          </a:p>
          <a:p>
            <a:r>
              <a:rPr lang="en-US" dirty="0"/>
              <a:t> to .csv</a:t>
            </a:r>
          </a:p>
          <a:p>
            <a:endParaRPr lang="en-US" dirty="0"/>
          </a:p>
          <a:p>
            <a:r>
              <a:rPr lang="en-US" dirty="0"/>
              <a:t>Creating dataframes (DFs)</a:t>
            </a:r>
          </a:p>
          <a:p>
            <a:endParaRPr lang="en-US" dirty="0"/>
          </a:p>
          <a:p>
            <a:r>
              <a:rPr lang="en-US" dirty="0"/>
              <a:t>Adding new columns back into main DF</a:t>
            </a:r>
          </a:p>
          <a:p>
            <a:endParaRPr lang="en-US" dirty="0"/>
          </a:p>
          <a:p>
            <a:endParaRPr lang="en-US" dirty="0"/>
          </a:p>
          <a:p>
            <a:endParaRPr lang="en-US" dirty="0"/>
          </a:p>
          <a:p>
            <a:endParaRPr lang="en-US" dirty="0"/>
          </a:p>
          <a:p>
            <a:endParaRPr lang="en-US" dirty="0"/>
          </a:p>
        </p:txBody>
      </p:sp>
      <p:sp>
        <p:nvSpPr>
          <p:cNvPr id="64" name="Text Placeholder 63">
            <a:extLst>
              <a:ext uri="{FF2B5EF4-FFF2-40B4-BE49-F238E27FC236}">
                <a16:creationId xmlns:a16="http://schemas.microsoft.com/office/drawing/2014/main" id="{A1AC70BF-8941-481C-8D24-0B619A898EDE}"/>
              </a:ext>
            </a:extLst>
          </p:cNvPr>
          <p:cNvSpPr>
            <a:spLocks noGrp="1"/>
          </p:cNvSpPr>
          <p:nvPr>
            <p:ph type="body" sz="quarter" idx="18"/>
          </p:nvPr>
        </p:nvSpPr>
        <p:spPr>
          <a:xfrm>
            <a:off x="4905990" y="3822085"/>
            <a:ext cx="2351446" cy="491509"/>
          </a:xfrm>
        </p:spPr>
        <p:txBody>
          <a:bodyPr/>
          <a:lstStyle/>
          <a:p>
            <a:r>
              <a:rPr lang="en-ZA" dirty="0"/>
              <a:t>Clean up</a:t>
            </a:r>
            <a:endParaRPr lang="en-US" dirty="0"/>
          </a:p>
        </p:txBody>
      </p:sp>
      <p:sp>
        <p:nvSpPr>
          <p:cNvPr id="63" name="Text Placeholder 62">
            <a:extLst>
              <a:ext uri="{FF2B5EF4-FFF2-40B4-BE49-F238E27FC236}">
                <a16:creationId xmlns:a16="http://schemas.microsoft.com/office/drawing/2014/main" id="{8D138E80-5256-446A-AE30-0A9CBCEC97CC}"/>
              </a:ext>
            </a:extLst>
          </p:cNvPr>
          <p:cNvSpPr>
            <a:spLocks noGrp="1"/>
          </p:cNvSpPr>
          <p:nvPr>
            <p:ph type="body" sz="quarter" idx="17"/>
          </p:nvPr>
        </p:nvSpPr>
        <p:spPr>
          <a:xfrm>
            <a:off x="4920277" y="4347760"/>
            <a:ext cx="2351446" cy="1704547"/>
          </a:xfrm>
        </p:spPr>
        <p:txBody>
          <a:bodyPr/>
          <a:lstStyle/>
          <a:p>
            <a:r>
              <a:rPr lang="en-ZA" dirty="0"/>
              <a:t>Renaming columns as needed</a:t>
            </a:r>
          </a:p>
          <a:p>
            <a:endParaRPr lang="en-ZA" dirty="0"/>
          </a:p>
          <a:p>
            <a:r>
              <a:rPr lang="en-ZA" dirty="0"/>
              <a:t>Using delimiters to split response choices</a:t>
            </a:r>
          </a:p>
          <a:p>
            <a:endParaRPr lang="en-ZA" dirty="0"/>
          </a:p>
          <a:p>
            <a:endParaRPr lang="en-ZA" dirty="0"/>
          </a:p>
          <a:p>
            <a:endParaRPr lang="en-ZA" dirty="0"/>
          </a:p>
          <a:p>
            <a:endParaRPr lang="en-ZA" dirty="0"/>
          </a:p>
          <a:p>
            <a:endParaRPr lang="en-ZA" dirty="0"/>
          </a:p>
        </p:txBody>
      </p:sp>
      <p:sp>
        <p:nvSpPr>
          <p:cNvPr id="79" name="Text Placeholder 78">
            <a:extLst>
              <a:ext uri="{FF2B5EF4-FFF2-40B4-BE49-F238E27FC236}">
                <a16:creationId xmlns:a16="http://schemas.microsoft.com/office/drawing/2014/main" id="{3ECFAB54-2FAE-44AC-A18F-60ABE9A74175}"/>
              </a:ext>
            </a:extLst>
          </p:cNvPr>
          <p:cNvSpPr>
            <a:spLocks noGrp="1"/>
          </p:cNvSpPr>
          <p:nvPr>
            <p:ph type="body" sz="quarter" idx="22"/>
          </p:nvPr>
        </p:nvSpPr>
        <p:spPr>
          <a:xfrm>
            <a:off x="9071180" y="3791319"/>
            <a:ext cx="2351446" cy="491509"/>
          </a:xfrm>
        </p:spPr>
        <p:txBody>
          <a:bodyPr/>
          <a:lstStyle/>
          <a:p>
            <a:r>
              <a:rPr lang="en-US" dirty="0"/>
              <a:t>model BUILDING AND SELECTION</a:t>
            </a:r>
          </a:p>
        </p:txBody>
      </p:sp>
      <p:sp>
        <p:nvSpPr>
          <p:cNvPr id="78" name="Text Placeholder 77">
            <a:extLst>
              <a:ext uri="{FF2B5EF4-FFF2-40B4-BE49-F238E27FC236}">
                <a16:creationId xmlns:a16="http://schemas.microsoft.com/office/drawing/2014/main" id="{DF2F3071-377B-4538-8351-AE48F52BD1CC}"/>
              </a:ext>
            </a:extLst>
          </p:cNvPr>
          <p:cNvSpPr>
            <a:spLocks noGrp="1"/>
          </p:cNvSpPr>
          <p:nvPr>
            <p:ph type="body" sz="quarter" idx="21"/>
          </p:nvPr>
        </p:nvSpPr>
        <p:spPr>
          <a:xfrm>
            <a:off x="9071180" y="4218921"/>
            <a:ext cx="2351446" cy="1704547"/>
          </a:xfrm>
        </p:spPr>
        <p:txBody>
          <a:bodyPr/>
          <a:lstStyle/>
          <a:p>
            <a:endParaRPr lang="en-US" dirty="0"/>
          </a:p>
          <a:p>
            <a:r>
              <a:rPr lang="en-US" dirty="0"/>
              <a:t>Testing different machine learning models to determine which model would be the best fit</a:t>
            </a:r>
          </a:p>
          <a:p>
            <a:endParaRPr lang="en-US" dirty="0"/>
          </a:p>
          <a:p>
            <a:endParaRPr lang="en-US" dirty="0"/>
          </a:p>
        </p:txBody>
      </p:sp>
      <p:pic>
        <p:nvPicPr>
          <p:cNvPr id="18" name="Picture Placeholder 45" descr="Computer script on a screen">
            <a:extLst>
              <a:ext uri="{FF2B5EF4-FFF2-40B4-BE49-F238E27FC236}">
                <a16:creationId xmlns:a16="http://schemas.microsoft.com/office/drawing/2014/main" id="{8B9B4FA5-5D04-33D7-E7F7-5346CAA21230}"/>
              </a:ext>
            </a:extLst>
          </p:cNvPr>
          <p:cNvPicPr>
            <a:picLocks noChangeAspect="1"/>
          </p:cNvPicPr>
          <p:nvPr/>
        </p:nvPicPr>
        <p:blipFill>
          <a:blip r:embed="rId5"/>
          <a:srcRect/>
          <a:stretch/>
        </p:blipFill>
        <p:spPr>
          <a:xfrm>
            <a:off x="5196508" y="2745442"/>
            <a:ext cx="1512730" cy="1008238"/>
          </a:xfrm>
          <a:prstGeom prst="rect">
            <a:avLst/>
          </a:prstGeom>
        </p:spPr>
      </p:pic>
    </p:spTree>
    <p:extLst>
      <p:ext uri="{BB962C8B-B14F-4D97-AF65-F5344CB8AC3E}">
        <p14:creationId xmlns:p14="http://schemas.microsoft.com/office/powerpoint/2010/main" val="3860837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957F30-DEEF-8848-7E3C-9620C7E546F0}"/>
              </a:ext>
            </a:extLst>
          </p:cNvPr>
          <p:cNvSpPr>
            <a:spLocks noGrp="1"/>
          </p:cNvSpPr>
          <p:nvPr>
            <p:ph type="title"/>
          </p:nvPr>
        </p:nvSpPr>
        <p:spPr>
          <a:xfrm>
            <a:off x="0" y="5996762"/>
            <a:ext cx="12192000" cy="897381"/>
          </a:xfrm>
          <a:solidFill>
            <a:schemeClr val="tx2">
              <a:lumMod val="40000"/>
              <a:lumOff val="60000"/>
              <a:alpha val="79000"/>
            </a:schemeClr>
          </a:solidFill>
        </p:spPr>
        <p:txBody>
          <a:bodyPr/>
          <a:lstStyle/>
          <a:p>
            <a:endParaRPr lang="en-US" dirty="0">
              <a:solidFill>
                <a:schemeClr val="accent2"/>
              </a:solidFill>
            </a:endParaRPr>
          </a:p>
        </p:txBody>
      </p:sp>
      <p:sp>
        <p:nvSpPr>
          <p:cNvPr id="15" name="Slide Number Placeholder 14">
            <a:extLst>
              <a:ext uri="{FF2B5EF4-FFF2-40B4-BE49-F238E27FC236}">
                <a16:creationId xmlns:a16="http://schemas.microsoft.com/office/drawing/2014/main" id="{7760EE91-63D4-0B07-C4B1-9D25F259E255}"/>
              </a:ext>
            </a:extLst>
          </p:cNvPr>
          <p:cNvSpPr>
            <a:spLocks noGrp="1"/>
          </p:cNvSpPr>
          <p:nvPr>
            <p:ph type="sldNum" sz="quarter" idx="4"/>
          </p:nvPr>
        </p:nvSpPr>
        <p:spPr/>
        <p:txBody>
          <a:bodyPr/>
          <a:lstStyle/>
          <a:p>
            <a:fld id="{EA87306C-81BA-4795-A5CA-9392456A8C1E}" type="slidenum">
              <a:rPr lang="en-US" smtClean="0"/>
              <a:pPr/>
              <a:t>7</a:t>
            </a:fld>
            <a:endParaRPr lang="en-US" dirty="0"/>
          </a:p>
        </p:txBody>
      </p:sp>
      <p:sp>
        <p:nvSpPr>
          <p:cNvPr id="9" name="TextBox 8">
            <a:extLst>
              <a:ext uri="{FF2B5EF4-FFF2-40B4-BE49-F238E27FC236}">
                <a16:creationId xmlns:a16="http://schemas.microsoft.com/office/drawing/2014/main" id="{2E9A6D8D-D48A-F101-82FC-B1842FBF729D}"/>
              </a:ext>
            </a:extLst>
          </p:cNvPr>
          <p:cNvSpPr txBox="1"/>
          <p:nvPr/>
        </p:nvSpPr>
        <p:spPr>
          <a:xfrm>
            <a:off x="4591050" y="6254750"/>
            <a:ext cx="3009900" cy="400110"/>
          </a:xfrm>
          <a:prstGeom prst="rect">
            <a:avLst/>
          </a:prstGeom>
          <a:noFill/>
          <a:ln w="38100">
            <a:solidFill>
              <a:schemeClr val="accent1">
                <a:lumMod val="50000"/>
              </a:schemeClr>
            </a:solidFill>
          </a:ln>
        </p:spPr>
        <p:txBody>
          <a:bodyPr wrap="square" rtlCol="0">
            <a:spAutoFit/>
          </a:bodyPr>
          <a:lstStyle/>
          <a:p>
            <a:pPr algn="ctr"/>
            <a:r>
              <a:rPr lang="en-US" sz="2000" b="1" dirty="0">
                <a:solidFill>
                  <a:schemeClr val="accent1">
                    <a:lumMod val="50000"/>
                  </a:schemeClr>
                </a:solidFill>
              </a:rPr>
              <a:t>CODING PROCESS</a:t>
            </a:r>
          </a:p>
        </p:txBody>
      </p:sp>
    </p:spTree>
    <p:extLst>
      <p:ext uri="{BB962C8B-B14F-4D97-AF65-F5344CB8AC3E}">
        <p14:creationId xmlns:p14="http://schemas.microsoft.com/office/powerpoint/2010/main" val="18442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32C543A5-46EA-9B24-5A4D-253C2048621B}"/>
              </a:ext>
            </a:extLst>
          </p:cNvPr>
          <p:cNvSpPr>
            <a:spLocks noGrp="1"/>
          </p:cNvSpPr>
          <p:nvPr>
            <p:ph type="title"/>
          </p:nvPr>
        </p:nvSpPr>
        <p:spPr>
          <a:xfrm>
            <a:off x="1159365" y="883498"/>
            <a:ext cx="2981332" cy="1190087"/>
          </a:xfrm>
        </p:spPr>
        <p:txBody>
          <a:bodyPr anchor="ctr">
            <a:normAutofit/>
          </a:bodyPr>
          <a:lstStyle/>
          <a:p>
            <a:pPr>
              <a:lnSpc>
                <a:spcPct val="90000"/>
              </a:lnSpc>
            </a:pPr>
            <a:r>
              <a:rPr lang="en-US" sz="1700" dirty="0"/>
              <a:t>Visualizations/Demo and insights</a:t>
            </a:r>
          </a:p>
        </p:txBody>
      </p:sp>
      <p:sp>
        <p:nvSpPr>
          <p:cNvPr id="25" name="Text Placeholder 2">
            <a:extLst>
              <a:ext uri="{FF2B5EF4-FFF2-40B4-BE49-F238E27FC236}">
                <a16:creationId xmlns:a16="http://schemas.microsoft.com/office/drawing/2014/main" id="{FC3A1517-5715-6E0E-FDE8-BCE6CAF591FD}"/>
              </a:ext>
            </a:extLst>
          </p:cNvPr>
          <p:cNvSpPr>
            <a:spLocks noGrp="1"/>
          </p:cNvSpPr>
          <p:nvPr>
            <p:ph type="body" sz="quarter" idx="12"/>
          </p:nvPr>
        </p:nvSpPr>
        <p:spPr>
          <a:xfrm>
            <a:off x="2497988" y="2699759"/>
            <a:ext cx="6341212" cy="1044212"/>
          </a:xfrm>
        </p:spPr>
        <p:txBody>
          <a:bodyPr anchor="ctr"/>
          <a:lstStyle/>
          <a:p>
            <a:pPr algn="ctr"/>
            <a:r>
              <a:rPr lang="en-US" dirty="0"/>
              <a:t>Tableau Visualizations:</a:t>
            </a:r>
          </a:p>
          <a:p>
            <a:pPr algn="ctr"/>
            <a:r>
              <a:rPr lang="en-US" dirty="0">
                <a:hlinkClick r:id="rId2"/>
              </a:rPr>
              <a:t>https://public.tableau.com/app/profile/mehrin.khan/viz/HeartDisease_17074856563830/HEARTDISEASEDASHBOARD#1</a:t>
            </a:r>
            <a:endParaRPr lang="en-US" dirty="0"/>
          </a:p>
          <a:p>
            <a:pPr algn="ctr"/>
            <a:endParaRPr lang="en-US" dirty="0"/>
          </a:p>
        </p:txBody>
      </p:sp>
      <p:sp>
        <p:nvSpPr>
          <p:cNvPr id="3" name="Slide Number Placeholder 2">
            <a:extLst>
              <a:ext uri="{FF2B5EF4-FFF2-40B4-BE49-F238E27FC236}">
                <a16:creationId xmlns:a16="http://schemas.microsoft.com/office/drawing/2014/main" id="{1C154C02-F0E9-7AB2-AF0C-0D5DC8B6B7FB}"/>
              </a:ext>
            </a:extLst>
          </p:cNvPr>
          <p:cNvSpPr>
            <a:spLocks noGrp="1"/>
          </p:cNvSpPr>
          <p:nvPr>
            <p:ph type="sldNum" sz="quarter" idx="4"/>
          </p:nvPr>
        </p:nvSpPr>
        <p:spPr>
          <a:xfrm>
            <a:off x="8610600" y="6356350"/>
            <a:ext cx="2743200" cy="365125"/>
          </a:xfrm>
        </p:spPr>
        <p:txBody>
          <a:bodyPr anchor="ctr">
            <a:normAutofit/>
          </a:bodyPr>
          <a:lstStyle/>
          <a:p>
            <a:pPr>
              <a:spcAft>
                <a:spcPts val="600"/>
              </a:spcAft>
            </a:pPr>
            <a:fld id="{DBA1B0FB-D917-4C8C-928F-313BD683BF39}" type="slidenum">
              <a:rPr lang="en-US" smtClean="0"/>
              <a:pPr>
                <a:spcAft>
                  <a:spcPts val="600"/>
                </a:spcAft>
              </a:pPr>
              <a:t>8</a:t>
            </a:fld>
            <a:endParaRPr lang="en-US" dirty="0"/>
          </a:p>
        </p:txBody>
      </p:sp>
      <p:sp>
        <p:nvSpPr>
          <p:cNvPr id="2" name="TextBox 1">
            <a:extLst>
              <a:ext uri="{FF2B5EF4-FFF2-40B4-BE49-F238E27FC236}">
                <a16:creationId xmlns:a16="http://schemas.microsoft.com/office/drawing/2014/main" id="{88D056FE-FC65-A080-A177-E5D5A77880DC}"/>
              </a:ext>
            </a:extLst>
          </p:cNvPr>
          <p:cNvSpPr txBox="1"/>
          <p:nvPr/>
        </p:nvSpPr>
        <p:spPr>
          <a:xfrm>
            <a:off x="3553097" y="4715691"/>
            <a:ext cx="3984171" cy="1200329"/>
          </a:xfrm>
          <a:prstGeom prst="rect">
            <a:avLst/>
          </a:prstGeom>
          <a:noFill/>
        </p:spPr>
        <p:txBody>
          <a:bodyPr wrap="square" rtlCol="0">
            <a:spAutoFit/>
          </a:bodyPr>
          <a:lstStyle/>
          <a:p>
            <a:r>
              <a:rPr lang="en-US" dirty="0"/>
              <a:t>                      Model Demo:</a:t>
            </a:r>
          </a:p>
          <a:p>
            <a:r>
              <a:rPr lang="en-US" dirty="0">
                <a:hlinkClick r:id="rId3"/>
              </a:rPr>
              <a:t>http://127.0.0.1:5501/Templates/index.html</a:t>
            </a:r>
            <a:endParaRPr lang="en-US" dirty="0"/>
          </a:p>
          <a:p>
            <a:endParaRPr lang="en-US" dirty="0"/>
          </a:p>
        </p:txBody>
      </p:sp>
      <p:pic>
        <p:nvPicPr>
          <p:cNvPr id="7" name="Picture 6">
            <a:extLst>
              <a:ext uri="{FF2B5EF4-FFF2-40B4-BE49-F238E27FC236}">
                <a16:creationId xmlns:a16="http://schemas.microsoft.com/office/drawing/2014/main" id="{9ADB3C22-D6BC-25E7-0E29-394FCB60EEBB}"/>
              </a:ext>
            </a:extLst>
          </p:cNvPr>
          <p:cNvPicPr>
            <a:picLocks noChangeAspect="1"/>
          </p:cNvPicPr>
          <p:nvPr/>
        </p:nvPicPr>
        <p:blipFill>
          <a:blip r:embed="rId4"/>
          <a:stretch>
            <a:fillRect/>
          </a:stretch>
        </p:blipFill>
        <p:spPr>
          <a:xfrm>
            <a:off x="5643155" y="649412"/>
            <a:ext cx="6178731" cy="1190087"/>
          </a:xfrm>
          <a:prstGeom prst="rect">
            <a:avLst/>
          </a:prstGeom>
        </p:spPr>
      </p:pic>
    </p:spTree>
    <p:extLst>
      <p:ext uri="{BB962C8B-B14F-4D97-AF65-F5344CB8AC3E}">
        <p14:creationId xmlns:p14="http://schemas.microsoft.com/office/powerpoint/2010/main" val="3164410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0F1DF5B-353A-4270-8C10-6A1509441174}"/>
              </a:ext>
            </a:extLst>
          </p:cNvPr>
          <p:cNvSpPr>
            <a:spLocks noGrp="1"/>
          </p:cNvSpPr>
          <p:nvPr>
            <p:ph type="title"/>
          </p:nvPr>
        </p:nvSpPr>
        <p:spPr>
          <a:xfrm>
            <a:off x="0" y="11"/>
            <a:ext cx="5061052" cy="6857989"/>
          </a:xfrm>
          <a:gradFill>
            <a:gsLst>
              <a:gs pos="0">
                <a:schemeClr val="accent6"/>
              </a:gs>
              <a:gs pos="67000">
                <a:schemeClr val="accent1">
                  <a:lumMod val="95000"/>
                  <a:lumOff val="5000"/>
                </a:schemeClr>
              </a:gs>
              <a:gs pos="100000">
                <a:schemeClr val="tx2">
                  <a:lumMod val="40000"/>
                  <a:lumOff val="60000"/>
                </a:schemeClr>
              </a:gs>
            </a:gsLst>
            <a:path path="circle">
              <a:fillToRect l="50000" t="130000" r="50000" b="-30000"/>
            </a:path>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ctr" anchorCtr="0">
            <a:normAutofit/>
          </a:bodyPr>
          <a:lstStyle/>
          <a:p>
            <a:r>
              <a:rPr lang="en-US" kern="1200" dirty="0">
                <a:solidFill>
                  <a:srgbClr val="C00000"/>
                </a:solidFill>
              </a:rPr>
              <a:t>Solution &amp; Conclusions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4"/>
          </p:nvPr>
        </p:nvSpPr>
        <p:spPr>
          <a:xfrm>
            <a:off x="8610600" y="6356350"/>
            <a:ext cx="2743200" cy="365125"/>
          </a:xfrm>
        </p:spPr>
        <p:txBody>
          <a:bodyPr anchor="ctr">
            <a:normAutofit/>
          </a:bodyPr>
          <a:lstStyle/>
          <a:p>
            <a:pPr>
              <a:spcAft>
                <a:spcPts val="600"/>
              </a:spcAft>
            </a:pPr>
            <a:fld id="{DBA1B0FB-D917-4C8C-928F-313BD683BF39}" type="slidenum">
              <a:rPr lang="en-US" smtClean="0"/>
              <a:pPr>
                <a:spcAft>
                  <a:spcPts val="600"/>
                </a:spcAft>
              </a:pPr>
              <a:t>9</a:t>
            </a:fld>
            <a:endParaRPr lang="en-US" dirty="0"/>
          </a:p>
        </p:txBody>
      </p:sp>
      <p:sp>
        <p:nvSpPr>
          <p:cNvPr id="10" name="Text Placeholder 9">
            <a:extLst>
              <a:ext uri="{FF2B5EF4-FFF2-40B4-BE49-F238E27FC236}">
                <a16:creationId xmlns:a16="http://schemas.microsoft.com/office/drawing/2014/main" id="{EEBFD482-9E16-6FB2-6C35-96D7BB5DFF0F}"/>
              </a:ext>
            </a:extLst>
          </p:cNvPr>
          <p:cNvSpPr>
            <a:spLocks noGrp="1"/>
          </p:cNvSpPr>
          <p:nvPr>
            <p:ph type="body" sz="quarter" idx="16"/>
          </p:nvPr>
        </p:nvSpPr>
        <p:spPr>
          <a:xfrm>
            <a:off x="5743575" y="4025418"/>
            <a:ext cx="5859420" cy="2152100"/>
          </a:xfrm>
        </p:spPr>
        <p:txBody>
          <a:bodyPr/>
          <a:lstStyle/>
          <a:p>
            <a:pPr>
              <a:lnSpc>
                <a:spcPct val="100000"/>
              </a:lnSpc>
            </a:pPr>
            <a:r>
              <a:rPr lang="en-US" dirty="0"/>
              <a:t>Mapping out the predictions worked well.</a:t>
            </a:r>
          </a:p>
          <a:p>
            <a:pPr>
              <a:lnSpc>
                <a:spcPct val="100000"/>
              </a:lnSpc>
            </a:pPr>
            <a:endParaRPr lang="en-US" dirty="0"/>
          </a:p>
          <a:p>
            <a:pPr>
              <a:lnSpc>
                <a:spcPct val="100000"/>
              </a:lnSpc>
            </a:pPr>
            <a:r>
              <a:rPr lang="en-US" dirty="0"/>
              <a:t>We were able to get some interesting insights for other correlations as well.</a:t>
            </a:r>
          </a:p>
          <a:p>
            <a:pPr>
              <a:lnSpc>
                <a:spcPct val="100000"/>
              </a:lnSpc>
            </a:pPr>
            <a:endParaRPr lang="en-US" dirty="0"/>
          </a:p>
          <a:p>
            <a:pPr>
              <a:lnSpc>
                <a:spcPct val="100000"/>
              </a:lnSpc>
            </a:pPr>
            <a:r>
              <a:rPr lang="en-US" dirty="0"/>
              <a:t>This model offers opportunities to make suggestions for additional problems within the healthcare sector</a:t>
            </a:r>
          </a:p>
        </p:txBody>
      </p:sp>
      <p:sp>
        <p:nvSpPr>
          <p:cNvPr id="3" name="TextBox 2">
            <a:extLst>
              <a:ext uri="{FF2B5EF4-FFF2-40B4-BE49-F238E27FC236}">
                <a16:creationId xmlns:a16="http://schemas.microsoft.com/office/drawing/2014/main" id="{296830B6-6D71-6365-96EC-528A8280B707}"/>
              </a:ext>
            </a:extLst>
          </p:cNvPr>
          <p:cNvSpPr txBox="1"/>
          <p:nvPr/>
        </p:nvSpPr>
        <p:spPr>
          <a:xfrm>
            <a:off x="735472" y="548067"/>
            <a:ext cx="6100354" cy="584775"/>
          </a:xfrm>
          <a:prstGeom prst="rect">
            <a:avLst/>
          </a:prstGeom>
          <a:noFill/>
        </p:spPr>
        <p:txBody>
          <a:bodyPr wrap="square">
            <a:spAutoFit/>
          </a:bodyPr>
          <a:lstStyle/>
          <a:p>
            <a:r>
              <a:rPr lang="en-US" sz="3200" kern="1200" dirty="0"/>
              <a:t>Lessons Learned</a:t>
            </a:r>
            <a:endParaRPr lang="en-US" sz="3200" dirty="0"/>
          </a:p>
        </p:txBody>
      </p:sp>
    </p:spTree>
    <p:extLst>
      <p:ext uri="{BB962C8B-B14F-4D97-AF65-F5344CB8AC3E}">
        <p14:creationId xmlns:p14="http://schemas.microsoft.com/office/powerpoint/2010/main" val="947837569"/>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oject 4 Machine Learning Final" id="{4255B5DE-782A-1747-BB3D-4DCC98C8826B}" vid="{0A47F886-1137-A84B-921D-A2C47954DAEA}"/>
    </a:ext>
  </a:extLst>
</a:theme>
</file>

<file path=ppt/theme/theme2.xml><?xml version="1.0" encoding="utf-8"?>
<a:theme xmlns:a="http://schemas.openxmlformats.org/drawingml/2006/main" name="Office Theme">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oject 4 Machine Learning Final" id="{4255B5DE-782A-1747-BB3D-4DCC98C8826B}" vid="{E2BF1CAE-B1DA-D649-A6E2-986ECDEF02D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3206</TotalTime>
  <Words>436</Words>
  <Application>Microsoft Macintosh PowerPoint</Application>
  <PresentationFormat>Widescreen</PresentationFormat>
  <Paragraphs>112</Paragraphs>
  <Slides>11</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Arial</vt:lpstr>
      <vt:lpstr>Calibri</vt:lpstr>
      <vt:lpstr>Gill Sans MT</vt:lpstr>
      <vt:lpstr>Tenorite </vt:lpstr>
      <vt:lpstr>Tenorite Bold</vt:lpstr>
      <vt:lpstr>Walbaum Display</vt:lpstr>
      <vt:lpstr>Wingdings</vt:lpstr>
      <vt:lpstr>3DFloatVTI</vt:lpstr>
      <vt:lpstr>Office Theme</vt:lpstr>
      <vt:lpstr>Heart Disease</vt:lpstr>
      <vt:lpstr>Overview</vt:lpstr>
      <vt:lpstr>Inspiration</vt:lpstr>
      <vt:lpstr>Concept</vt:lpstr>
      <vt:lpstr>baseline Data collection </vt:lpstr>
      <vt:lpstr>Preparation of baseline Data</vt:lpstr>
      <vt:lpstr>PowerPoint Presentation</vt:lpstr>
      <vt:lpstr>Visualizations/Demo and insights</vt:lpstr>
      <vt:lpstr>Solution &amp; Conclusions</vt:lpstr>
      <vt:lpstr>Thank you!  Questions?</vt:lpstr>
      <vt:lpstr>Appendix References/Resources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Brenna Kelly</dc:creator>
  <cp:lastModifiedBy>prisca gossin</cp:lastModifiedBy>
  <cp:revision>72</cp:revision>
  <dcterms:created xsi:type="dcterms:W3CDTF">2022-06-04T15:36:13Z</dcterms:created>
  <dcterms:modified xsi:type="dcterms:W3CDTF">2024-02-11T16:43:05Z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